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5" r:id="rId5"/>
    <p:sldId id="264" r:id="rId6"/>
    <p:sldId id="263" r:id="rId7"/>
    <p:sldId id="262" r:id="rId8"/>
    <p:sldId id="261" r:id="rId9"/>
    <p:sldId id="259" r:id="rId10"/>
    <p:sldId id="260" r:id="rId11"/>
    <p:sldId id="266" r:id="rId12"/>
    <p:sldId id="288" r:id="rId13"/>
    <p:sldId id="290" r:id="rId14"/>
    <p:sldId id="289" r:id="rId15"/>
    <p:sldId id="267" r:id="rId16"/>
    <p:sldId id="268" r:id="rId17"/>
    <p:sldId id="269" r:id="rId18"/>
    <p:sldId id="270" r:id="rId19"/>
    <p:sldId id="271" r:id="rId20"/>
    <p:sldId id="272" r:id="rId21"/>
    <p:sldId id="285" r:id="rId22"/>
    <p:sldId id="284" r:id="rId23"/>
    <p:sldId id="283" r:id="rId24"/>
    <p:sldId id="282" r:id="rId25"/>
    <p:sldId id="281" r:id="rId26"/>
    <p:sldId id="280" r:id="rId27"/>
    <p:sldId id="279" r:id="rId28"/>
    <p:sldId id="278" r:id="rId29"/>
    <p:sldId id="277" r:id="rId30"/>
    <p:sldId id="276" r:id="rId31"/>
    <p:sldId id="286" r:id="rId32"/>
    <p:sldId id="273" r:id="rId33"/>
    <p:sldId id="275" r:id="rId34"/>
    <p:sldId id="274" r:id="rId35"/>
    <p:sldId id="287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BC5F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2" d="100"/>
          <a:sy n="52" d="100"/>
        </p:scale>
        <p:origin x="-1860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Обращаете ли вы внимание на правописание слов-названий конфет?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Нет - 42% (16)</c:v>
                </c:pt>
                <c:pt idx="1">
                  <c:v>Иногда - 26% (10)</c:v>
                </c:pt>
                <c:pt idx="2">
                  <c:v>Да - 32% (12)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</c:v>
                </c:pt>
                <c:pt idx="1">
                  <c:v>26</c:v>
                </c:pt>
                <c:pt idx="2">
                  <c:v>32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Допустили 1 ошибку - 39% (13)</c:v>
                </c:pt>
                <c:pt idx="1">
                  <c:v>Не допустили ошибок - 18% (7)</c:v>
                </c:pt>
                <c:pt idx="2">
                  <c:v>Допустили 3 и более ошибок - 47% (18)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</c:v>
                </c:pt>
                <c:pt idx="1">
                  <c:v>18</c:v>
                </c:pt>
                <c:pt idx="2">
                  <c:v>47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FBC5F3">
                <a:alpha val="59000"/>
              </a:srgb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B0028A-ACAF-485E-93F6-5BD818F878B2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B04D5A-1B56-48A5-A756-CF5567F6AD7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newsflash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371600"/>
            <a:ext cx="8170766" cy="2557466"/>
          </a:xfrm>
        </p:spPr>
        <p:txBody>
          <a:bodyPr/>
          <a:lstStyle/>
          <a:p>
            <a:pPr algn="l"/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        «СЛАДКИЙ </a:t>
            </a:r>
            <a:b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</a:b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                     РУССКИЙ»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3643314"/>
            <a:ext cx="8572560" cy="178595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000" b="1" dirty="0" smtClean="0"/>
              <a:t>Выполнила:</a:t>
            </a:r>
          </a:p>
          <a:p>
            <a:pPr algn="l"/>
            <a:r>
              <a:rPr lang="ru-RU" sz="2000" b="1" dirty="0" smtClean="0"/>
              <a:t>Романова Надежда</a:t>
            </a:r>
            <a:r>
              <a:rPr lang="ru-RU" sz="2000" dirty="0" smtClean="0"/>
              <a:t>,</a:t>
            </a:r>
          </a:p>
          <a:p>
            <a:pPr algn="l"/>
            <a:r>
              <a:rPr lang="ru-RU" sz="2000" dirty="0" smtClean="0"/>
              <a:t>ученица 9 «А» класса.</a:t>
            </a:r>
          </a:p>
          <a:p>
            <a:pPr algn="l"/>
            <a:r>
              <a:rPr lang="ru-RU" sz="2000" b="1" dirty="0" smtClean="0"/>
              <a:t>Руководитель:</a:t>
            </a:r>
          </a:p>
          <a:p>
            <a:pPr algn="l"/>
            <a:r>
              <a:rPr lang="ru-RU" sz="2000" b="1" dirty="0" smtClean="0"/>
              <a:t>Титова Елена Юрьевна</a:t>
            </a:r>
            <a:r>
              <a:rPr lang="ru-RU" sz="2000" dirty="0" smtClean="0"/>
              <a:t>,</a:t>
            </a:r>
          </a:p>
          <a:p>
            <a:pPr algn="l"/>
            <a:r>
              <a:rPr lang="ru-RU" sz="2000" dirty="0" smtClean="0"/>
              <a:t>учитель русского языка и литературы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285728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МОУ «</a:t>
            </a:r>
            <a:r>
              <a:rPr lang="ru-RU" sz="2400" b="1" dirty="0" err="1" smtClean="0"/>
              <a:t>Жарковская</a:t>
            </a:r>
            <a:r>
              <a:rPr lang="ru-RU" sz="2400" b="1" dirty="0" smtClean="0"/>
              <a:t> СОШ №1»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488" y="5715016"/>
            <a:ext cx="328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Жарковский</a:t>
            </a:r>
          </a:p>
          <a:p>
            <a:pPr algn="ctr"/>
            <a:r>
              <a:rPr lang="ru-RU" sz="2400" b="1" dirty="0" smtClean="0"/>
              <a:t>2019</a:t>
            </a:r>
            <a:endParaRPr lang="ru-RU" sz="2400" b="1" dirty="0"/>
          </a:p>
        </p:txBody>
      </p:sp>
      <p:pic>
        <p:nvPicPr>
          <p:cNvPr id="1026" name="Picture 2" descr="C:\Users\1\Desktop\конфеты\S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2804" y="0"/>
            <a:ext cx="3521195" cy="26431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7" name="Picture 3" descr="C:\Users\1\Desktop\конфеты\d8325280dee79e2a7e482062cf5197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1752" y="4572008"/>
            <a:ext cx="3512248" cy="228599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61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1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85728"/>
            <a:ext cx="4357686" cy="4143404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Чупа-чупс</a:t>
            </a: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 – конфета-космонавт</a:t>
            </a:r>
            <a:endParaRPr lang="ru-RU" b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028" name="Picture 4" descr="https://avatars.mds.yandex.net/get-pdb/1535458/2975487a-2a95-4333-a4d9-b22412aaa9f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4286248" cy="4587155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411481" y="6324599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C:\Users\1\Desktop\43787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C:\Users\1\Desktop\praline-dolce-vita-header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3443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1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1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1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928670"/>
            <a:ext cx="585788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sz="36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  <a:p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Орфограмма</a:t>
            </a:r>
            <a:r>
              <a:rPr lang="ru-RU" sz="3200" dirty="0"/>
              <a:t> — (от греч. </a:t>
            </a:r>
            <a:r>
              <a:rPr lang="ru-RU" sz="3200" dirty="0" err="1"/>
              <a:t>orthos</a:t>
            </a:r>
            <a:r>
              <a:rPr lang="ru-RU" sz="3200" dirty="0"/>
              <a:t> - правильный и </a:t>
            </a:r>
            <a:r>
              <a:rPr lang="ru-RU" sz="3200" dirty="0" err="1"/>
              <a:t>gramma</a:t>
            </a:r>
            <a:r>
              <a:rPr lang="ru-RU" sz="3200" dirty="0"/>
              <a:t> - письмо) - написание</a:t>
            </a:r>
            <a:r>
              <a:rPr lang="ru-RU" sz="3200" dirty="0" smtClean="0"/>
              <a:t>, соответствующее </a:t>
            </a:r>
            <a:r>
              <a:rPr lang="ru-RU" sz="3200" dirty="0"/>
              <a:t>правилам орфографии, требующее применения этих правил.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ru-RU" sz="2800" b="1" i="1" dirty="0" smtClean="0"/>
              <a:t>Большой </a:t>
            </a:r>
            <a:r>
              <a:rPr lang="ru-RU" sz="2800" b="1" i="1" dirty="0"/>
              <a:t>энциклопедический </a:t>
            </a:r>
            <a:endParaRPr lang="ru-RU" sz="2800" b="1" i="1" dirty="0" smtClean="0"/>
          </a:p>
          <a:p>
            <a:r>
              <a:rPr lang="ru-RU" sz="2800" b="1" i="1" dirty="0"/>
              <a:t>с</a:t>
            </a:r>
            <a:r>
              <a:rPr lang="ru-RU" sz="2800" b="1" i="1" dirty="0" smtClean="0"/>
              <a:t>ловарь)</a:t>
            </a:r>
            <a:endParaRPr lang="ru-RU" sz="2800" b="1" i="1" dirty="0"/>
          </a:p>
        </p:txBody>
      </p:sp>
      <p:pic>
        <p:nvPicPr>
          <p:cNvPr id="15363" name="Picture 3" descr="C:\Users\1\Desktop\bolshoj-tolkovyj-slovar-russkogo-yazyka-96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3286116" cy="507207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V="1">
            <a:off x="457200" y="1785926"/>
            <a:ext cx="45719" cy="14955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6500858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 </a:t>
            </a:r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Правописание  </a:t>
            </a:r>
            <a:r>
              <a:rPr lang="ru-RU" sz="4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ЧК, ЧН</a:t>
            </a:r>
            <a:endParaRPr lang="ru-RU" sz="44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" name="Рисунок 4" descr="C:\Users\ASUS\Desktop\фантики\IMG_20170106_174054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71546"/>
            <a:ext cx="2500298" cy="2714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Содержимое 6" descr="C:\Users\ASUS\Desktop\фантики\IMG_20170106_173850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0"/>
            <a:ext cx="2571736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0" y="3714752"/>
            <a:ext cx="2500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</a:t>
            </a:r>
            <a:r>
              <a:rPr lang="ru-RU" sz="3200" b="1" i="1" dirty="0" smtClean="0">
                <a:solidFill>
                  <a:srgbClr val="0000CC"/>
                </a:solidFill>
              </a:rPr>
              <a:t>Обла</a:t>
            </a:r>
            <a:r>
              <a:rPr lang="ru-RU" sz="3200" b="1" i="1" dirty="0" smtClean="0">
                <a:solidFill>
                  <a:srgbClr val="FF0000"/>
                </a:solidFill>
              </a:rPr>
              <a:t>чк</a:t>
            </a:r>
            <a:r>
              <a:rPr lang="ru-RU" sz="3200" b="1" i="1" dirty="0" smtClean="0">
                <a:solidFill>
                  <a:srgbClr val="0000CC"/>
                </a:solidFill>
              </a:rPr>
              <a:t>о</a:t>
            </a:r>
            <a:endParaRPr lang="ru-RU" sz="3200" b="1" i="1" dirty="0">
              <a:solidFill>
                <a:srgbClr val="0000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3702" y="2643182"/>
            <a:ext cx="2500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Бело</a:t>
            </a:r>
            <a:r>
              <a:rPr lang="ru-RU" sz="3600" b="1" i="1" dirty="0" smtClean="0">
                <a:solidFill>
                  <a:srgbClr val="FF0000"/>
                </a:solidFill>
              </a:rPr>
              <a:t>чк</a:t>
            </a:r>
            <a:r>
              <a:rPr lang="ru-RU" sz="3600" b="1" i="1" dirty="0" smtClean="0">
                <a:solidFill>
                  <a:srgbClr val="0000CC"/>
                </a:solidFill>
              </a:rPr>
              <a:t>а</a:t>
            </a:r>
            <a:r>
              <a:rPr lang="ru-RU" sz="3600" b="1" i="1" dirty="0" smtClean="0">
                <a:solidFill>
                  <a:srgbClr val="0070C0"/>
                </a:solidFill>
              </a:rPr>
              <a:t> 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pic>
        <p:nvPicPr>
          <p:cNvPr id="11" name="Содержимое 5" descr="C:\Users\ASUS\Desktop\file1374580156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56" y="3857628"/>
            <a:ext cx="2714644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ASUS\Desktop\фантики\IMG_20170106_174404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214554"/>
            <a:ext cx="2857520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143240" y="4929198"/>
            <a:ext cx="2487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Моло</a:t>
            </a:r>
            <a:r>
              <a:rPr lang="ru-RU" sz="3600" b="1" i="1" dirty="0" smtClean="0">
                <a:solidFill>
                  <a:srgbClr val="FF0000"/>
                </a:solidFill>
              </a:rPr>
              <a:t>чн</a:t>
            </a:r>
            <a:r>
              <a:rPr lang="ru-RU" sz="3600" b="1" i="1" dirty="0" smtClean="0">
                <a:solidFill>
                  <a:srgbClr val="0000CC"/>
                </a:solidFill>
              </a:rPr>
              <a:t>ая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0" y="5572141"/>
            <a:ext cx="3143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</a:t>
            </a:r>
            <a:r>
              <a:rPr lang="ru-RU" sz="3600" b="1" i="1" dirty="0" smtClean="0">
                <a:solidFill>
                  <a:srgbClr val="0000CC"/>
                </a:solidFill>
              </a:rPr>
              <a:t>Ласто</a:t>
            </a:r>
            <a:r>
              <a:rPr lang="ru-RU" sz="3600" b="1" i="1" dirty="0" smtClean="0">
                <a:solidFill>
                  <a:srgbClr val="FF0000"/>
                </a:solidFill>
              </a:rPr>
              <a:t>чк</a:t>
            </a:r>
            <a:r>
              <a:rPr lang="ru-RU" sz="3600" b="1" i="1" dirty="0" smtClean="0">
                <a:solidFill>
                  <a:srgbClr val="0000CC"/>
                </a:solidFill>
              </a:rPr>
              <a:t>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pic>
        <p:nvPicPr>
          <p:cNvPr id="15" name="Picture 2" descr="C:\Users\1\Desktop\конфеты\pic19011116032149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937725"/>
            <a:ext cx="2499252" cy="19202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1430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  <a:ea typeface="Calibri" pitchFamily="34" charset="0"/>
                <a:cs typeface="Times New Roman" pitchFamily="18" charset="0"/>
              </a:rPr>
              <a:t>Цель исследования: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Calibri" pitchFamily="34" charset="0"/>
                <a:cs typeface="Times New Roman" pitchFamily="18" charset="0"/>
              </a:rPr>
              <a:t>изучение   орфограмм русского языка на фантиках от конфет </a:t>
            </a:r>
            <a:endParaRPr lang="ru-RU" sz="2800" dirty="0">
              <a:latin typeface="+mn-lt"/>
            </a:endParaRPr>
          </a:p>
        </p:txBody>
      </p:sp>
      <p:pic>
        <p:nvPicPr>
          <p:cNvPr id="2050" name="Picture 2" descr="C:\Users\1\Desktop\конфеты\9ab651e8e1df12e315d81ef6c120b4a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4584614"/>
            <a:ext cx="2214546" cy="2273386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85719" y="0"/>
            <a:ext cx="8358247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Задачи исследования: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* изучить научную литературу по теме исследования;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* изучить названия конфет, классифицировать их с целью дальнейшего  применения на уроках русского языка;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* выявить наиболее продуктивные способы создания названий.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00CC"/>
                </a:solidFill>
              </a:rPr>
              <a:t>   </a:t>
            </a:r>
            <a:r>
              <a:rPr lang="ru-RU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Правописание  </a:t>
            </a:r>
            <a:r>
              <a:rPr lang="ru-RU" sz="5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ЧУ, ЧА</a:t>
            </a:r>
            <a:endParaRPr lang="ru-RU" dirty="0">
              <a:ln>
                <a:solidFill>
                  <a:srgbClr val="C00000"/>
                </a:solidFill>
              </a:ln>
            </a:endParaRPr>
          </a:p>
        </p:txBody>
      </p:sp>
      <p:pic>
        <p:nvPicPr>
          <p:cNvPr id="9" name="Содержимое 8" descr="C:\Users\ASUS\Desktop\фантики\IMG_20170106_17442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28736"/>
            <a:ext cx="4572000" cy="4000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SUS\Desktop\фантики\IMG_20170106_17423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28736"/>
            <a:ext cx="4572000" cy="400052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571472" y="5500702"/>
            <a:ext cx="256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О</a:t>
            </a:r>
            <a:r>
              <a:rPr lang="ru-RU" sz="3600" b="1" i="1" dirty="0" smtClean="0">
                <a:solidFill>
                  <a:srgbClr val="FF0000"/>
                </a:solidFill>
              </a:rPr>
              <a:t>чу</a:t>
            </a:r>
            <a:r>
              <a:rPr lang="ru-RU" sz="3600" b="1" i="1" dirty="0" smtClean="0">
                <a:solidFill>
                  <a:srgbClr val="0000CC"/>
                </a:solidFill>
              </a:rPr>
              <a:t>мелый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9190" y="5429264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  </a:t>
            </a:r>
            <a:r>
              <a:rPr lang="ru-RU" sz="3600" b="1" i="1" dirty="0" smtClean="0">
                <a:solidFill>
                  <a:srgbClr val="FF0000"/>
                </a:solidFill>
              </a:rPr>
              <a:t>Ча</a:t>
            </a:r>
            <a:r>
              <a:rPr lang="ru-RU" sz="3600" b="1" i="1" dirty="0" smtClean="0">
                <a:solidFill>
                  <a:srgbClr val="0000CC"/>
                </a:solidFill>
              </a:rPr>
              <a:t>ровница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/>
          <a:lstStyle/>
          <a:p>
            <a:r>
              <a:rPr lang="ru-RU" sz="48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Правописание</a:t>
            </a:r>
            <a:r>
              <a:rPr lang="ru-RU" sz="4800" b="1" dirty="0" smtClean="0">
                <a:solidFill>
                  <a:srgbClr val="0000CC"/>
                </a:solidFill>
              </a:rPr>
              <a:t>  </a:t>
            </a:r>
            <a:r>
              <a:rPr lang="ru-RU" sz="48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ШИ, ЩА</a:t>
            </a:r>
            <a:endParaRPr lang="ru-RU" dirty="0">
              <a:ln>
                <a:solidFill>
                  <a:srgbClr val="C00000"/>
                </a:solidFill>
              </a:ln>
            </a:endParaRPr>
          </a:p>
        </p:txBody>
      </p:sp>
      <p:pic>
        <p:nvPicPr>
          <p:cNvPr id="5" name="Рисунок 4" descr="C:\Users\ASUS\Desktop\IMG_20170110_152021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714488"/>
            <a:ext cx="4286248" cy="396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SUS\Desktop\IMG_20170110_152118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43182"/>
            <a:ext cx="4500562" cy="421481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H="1">
            <a:off x="411481" y="1935480"/>
            <a:ext cx="45719" cy="647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58" y="185736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      Ро</a:t>
            </a:r>
            <a:r>
              <a:rPr lang="ru-RU" sz="3600" b="1" i="1" dirty="0" smtClean="0">
                <a:solidFill>
                  <a:srgbClr val="FF0000"/>
                </a:solidFill>
              </a:rPr>
              <a:t>ща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5715016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     Пу</a:t>
            </a:r>
            <a:r>
              <a:rPr lang="ru-RU" sz="3600" b="1" i="1" dirty="0" smtClean="0">
                <a:solidFill>
                  <a:srgbClr val="FF0000"/>
                </a:solidFill>
              </a:rPr>
              <a:t>ши</a:t>
            </a:r>
            <a:r>
              <a:rPr lang="ru-RU" sz="3600" b="1" i="1" dirty="0" smtClean="0">
                <a:solidFill>
                  <a:srgbClr val="0000CC"/>
                </a:solidFill>
              </a:rPr>
              <a:t>стая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Безударные проверяемые гласные в корне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935480"/>
            <a:ext cx="45719" cy="647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 descr="C:\Users\ASUS\Desktop\фантики\IMG_20170106_174333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14422"/>
            <a:ext cx="2143108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ASUS\Desktop\фантики\IMG_20170106_17424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1214422"/>
            <a:ext cx="2357422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SUS\Desktop\фантики\IMG_20170108_183815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428860" y="3643314"/>
            <a:ext cx="2227198" cy="2473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ASUS\Desktop\IMG_20170110_152212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76"/>
            <a:ext cx="2252656" cy="2500330"/>
          </a:xfrm>
          <a:prstGeom prst="rect">
            <a:avLst/>
          </a:prstGeom>
          <a:noFill/>
          <a:extLst/>
        </p:spPr>
      </p:pic>
      <p:sp>
        <p:nvSpPr>
          <p:cNvPr id="10" name="TextBox 9"/>
          <p:cNvSpPr txBox="1"/>
          <p:nvPr/>
        </p:nvSpPr>
        <p:spPr>
          <a:xfrm>
            <a:off x="0" y="3643314"/>
            <a:ext cx="2445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CC"/>
                </a:solidFill>
              </a:rPr>
              <a:t>Укр</a:t>
            </a:r>
            <a:r>
              <a:rPr lang="ru-RU" sz="3200" b="1" i="1" dirty="0" smtClean="0">
                <a:solidFill>
                  <a:srgbClr val="FF0000"/>
                </a:solidFill>
              </a:rPr>
              <a:t>а</a:t>
            </a:r>
            <a:r>
              <a:rPr lang="ru-RU" sz="3200" b="1" i="1" dirty="0" smtClean="0">
                <a:solidFill>
                  <a:srgbClr val="0000CC"/>
                </a:solidFill>
              </a:rPr>
              <a:t>шение</a:t>
            </a:r>
            <a:endParaRPr lang="ru-RU" sz="3200" b="1" i="1" dirty="0">
              <a:solidFill>
                <a:srgbClr val="00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16" y="3643314"/>
            <a:ext cx="2202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err="1" smtClean="0">
                <a:solidFill>
                  <a:srgbClr val="0000CC"/>
                </a:solidFill>
              </a:rPr>
              <a:t>З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е</a:t>
            </a:r>
            <a:r>
              <a:rPr lang="ru-RU" sz="3200" b="1" i="1" dirty="0" err="1" smtClean="0">
                <a:solidFill>
                  <a:srgbClr val="0000CC"/>
                </a:solidFill>
              </a:rPr>
              <a:t>рнушка</a:t>
            </a:r>
            <a:endParaRPr lang="ru-RU" sz="3200" b="1" i="1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3042" y="5929330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З</a:t>
            </a:r>
            <a:r>
              <a:rPr lang="ru-RU" sz="3600" b="1" i="1" dirty="0" smtClean="0">
                <a:solidFill>
                  <a:srgbClr val="FF0000"/>
                </a:solidFill>
              </a:rPr>
              <a:t>о</a:t>
            </a:r>
            <a:r>
              <a:rPr lang="ru-RU" sz="3600" b="1" i="1" dirty="0" smtClean="0">
                <a:solidFill>
                  <a:srgbClr val="0000CC"/>
                </a:solidFill>
              </a:rPr>
              <a:t>л</a:t>
            </a:r>
            <a:r>
              <a:rPr lang="ru-RU" sz="3600" b="1" i="1" dirty="0" smtClean="0">
                <a:solidFill>
                  <a:srgbClr val="FF0000"/>
                </a:solidFill>
              </a:rPr>
              <a:t>о</a:t>
            </a:r>
            <a:r>
              <a:rPr lang="ru-RU" sz="3600" b="1" i="1" dirty="0" smtClean="0">
                <a:solidFill>
                  <a:srgbClr val="0000CC"/>
                </a:solidFill>
              </a:rPr>
              <a:t>той  к</a:t>
            </a:r>
            <a:r>
              <a:rPr lang="ru-RU" sz="3600" b="1" i="1" dirty="0" smtClean="0">
                <a:solidFill>
                  <a:srgbClr val="FF0000"/>
                </a:solidFill>
              </a:rPr>
              <a:t>о</a:t>
            </a:r>
            <a:r>
              <a:rPr lang="ru-RU" sz="3600" b="1" i="1" dirty="0" smtClean="0">
                <a:solidFill>
                  <a:srgbClr val="0000CC"/>
                </a:solidFill>
              </a:rPr>
              <a:t>нёк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3438" y="2928934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Л</a:t>
            </a:r>
            <a:r>
              <a:rPr lang="ru-RU" sz="3600" b="1" i="1" dirty="0" smtClean="0">
                <a:solidFill>
                  <a:srgbClr val="FF0000"/>
                </a:solidFill>
              </a:rPr>
              <a:t>е</a:t>
            </a:r>
            <a:r>
              <a:rPr lang="ru-RU" sz="3600" b="1" i="1" dirty="0" smtClean="0">
                <a:solidFill>
                  <a:srgbClr val="0000CC"/>
                </a:solidFill>
              </a:rPr>
              <a:t>док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2643206"/>
          </a:xfrm>
        </p:spPr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Непроверяемые </a:t>
            </a:r>
            <a:b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</a:b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       гласные 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pic>
        <p:nvPicPr>
          <p:cNvPr id="5" name="Рисунок 4" descr="C:\Users\ASUS\Desktop\фантики\IMG_20170106_173904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86124"/>
            <a:ext cx="3214678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ASUS\Desktop\фантики\IMG_20170106_174416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3286124"/>
            <a:ext cx="3000396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Содержимое 7" descr="C:\Users\ASUS\Desktop\IMG_20170110_152432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2214554"/>
            <a:ext cx="2928926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ASUS\Desktop\IMG_20170110_152417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57422" cy="259985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0" y="2571744"/>
            <a:ext cx="2612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Ч</a:t>
            </a:r>
            <a:r>
              <a:rPr lang="ru-RU" sz="3600" b="1" i="1" dirty="0" smtClean="0">
                <a:solidFill>
                  <a:srgbClr val="FF0000"/>
                </a:solidFill>
              </a:rPr>
              <a:t>е</a:t>
            </a:r>
            <a:r>
              <a:rPr lang="ru-RU" sz="3600" b="1" i="1" dirty="0" smtClean="0">
                <a:solidFill>
                  <a:srgbClr val="0000CC"/>
                </a:solidFill>
              </a:rPr>
              <a:t>рёмуха 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000768"/>
            <a:ext cx="8286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К</a:t>
            </a:r>
            <a:r>
              <a:rPr lang="ru-RU" sz="3600" b="1" i="1" dirty="0" smtClean="0">
                <a:solidFill>
                  <a:srgbClr val="FF0000"/>
                </a:solidFill>
              </a:rPr>
              <a:t>о</a:t>
            </a:r>
            <a:r>
              <a:rPr lang="ru-RU" sz="3600" b="1" i="1" dirty="0" smtClean="0">
                <a:solidFill>
                  <a:srgbClr val="0000CC"/>
                </a:solidFill>
              </a:rPr>
              <a:t>мпания </a:t>
            </a:r>
            <a:r>
              <a:rPr lang="ru-RU" sz="3600" b="1" i="1" dirty="0" smtClean="0"/>
              <a:t>      </a:t>
            </a:r>
            <a:r>
              <a:rPr lang="ru-RU" sz="3600" b="1" i="1" dirty="0" smtClean="0">
                <a:solidFill>
                  <a:srgbClr val="0000CC"/>
                </a:solidFill>
              </a:rPr>
              <a:t>К</a:t>
            </a:r>
            <a:r>
              <a:rPr lang="ru-RU" sz="3600" b="1" i="1" dirty="0" smtClean="0">
                <a:solidFill>
                  <a:srgbClr val="FF0000"/>
                </a:solidFill>
              </a:rPr>
              <a:t>а</a:t>
            </a:r>
            <a:r>
              <a:rPr lang="ru-RU" sz="3600" b="1" i="1" dirty="0" smtClean="0">
                <a:solidFill>
                  <a:srgbClr val="0000CC"/>
                </a:solidFill>
              </a:rPr>
              <a:t>р</a:t>
            </a:r>
            <a:r>
              <a:rPr lang="ru-RU" sz="3600" b="1" i="1" dirty="0" smtClean="0">
                <a:solidFill>
                  <a:srgbClr val="FF0000"/>
                </a:solidFill>
              </a:rPr>
              <a:t>а</a:t>
            </a:r>
            <a:r>
              <a:rPr lang="ru-RU" sz="3600" b="1" i="1" dirty="0" smtClean="0">
                <a:solidFill>
                  <a:srgbClr val="0000CC"/>
                </a:solidFill>
              </a:rPr>
              <a:t>мель  л</a:t>
            </a:r>
            <a:r>
              <a:rPr lang="ru-RU" sz="3600" b="1" i="1" dirty="0" smtClean="0">
                <a:solidFill>
                  <a:srgbClr val="FF0000"/>
                </a:solidFill>
              </a:rPr>
              <a:t>и</a:t>
            </a:r>
            <a:r>
              <a:rPr lang="ru-RU" sz="3600" b="1" i="1" dirty="0" smtClean="0">
                <a:solidFill>
                  <a:srgbClr val="0000CC"/>
                </a:solidFill>
              </a:rPr>
              <a:t>монная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57950" y="5143512"/>
            <a:ext cx="2600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М</a:t>
            </a:r>
            <a:r>
              <a:rPr lang="ru-RU" sz="3600" b="1" i="1" dirty="0" smtClean="0">
                <a:solidFill>
                  <a:srgbClr val="FF0000"/>
                </a:solidFill>
              </a:rPr>
              <a:t>е</a:t>
            </a:r>
            <a:r>
              <a:rPr lang="ru-RU" sz="3600" b="1" i="1" dirty="0" smtClean="0">
                <a:solidFill>
                  <a:srgbClr val="0000CC"/>
                </a:solidFill>
              </a:rPr>
              <a:t>телица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    Проверяемые   согласные </a:t>
            </a: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6" name="Содержимое 5" descr="C:\Users\ASUS\Desktop\фантики\IMG_20170106_17410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71678"/>
            <a:ext cx="4429124" cy="335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ASUS\Desktop\фантики\IMG_20170106_174034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124" y="2071678"/>
            <a:ext cx="4714876" cy="33575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85720" y="4857760"/>
            <a:ext cx="7858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i="1" dirty="0" smtClean="0">
              <a:solidFill>
                <a:srgbClr val="0000CC"/>
              </a:solidFill>
            </a:endParaRPr>
          </a:p>
          <a:p>
            <a:r>
              <a:rPr lang="ru-RU" sz="3600" b="1" i="1" dirty="0" smtClean="0">
                <a:solidFill>
                  <a:srgbClr val="0000CC"/>
                </a:solidFill>
              </a:rPr>
              <a:t>            Виногра</a:t>
            </a:r>
            <a:r>
              <a:rPr lang="ru-RU" sz="3600" b="1" i="1" dirty="0" smtClean="0">
                <a:solidFill>
                  <a:srgbClr val="FF0000"/>
                </a:solidFill>
              </a:rPr>
              <a:t>д</a:t>
            </a:r>
            <a:r>
              <a:rPr lang="ru-RU" sz="3600" b="1" i="1" dirty="0" smtClean="0">
                <a:solidFill>
                  <a:srgbClr val="0000CC"/>
                </a:solidFill>
              </a:rPr>
              <a:t>              Арбу</a:t>
            </a:r>
            <a:r>
              <a:rPr lang="ru-RU" sz="3600" b="1" i="1" dirty="0" smtClean="0">
                <a:solidFill>
                  <a:srgbClr val="FF0000"/>
                </a:solidFill>
              </a:rPr>
              <a:t>з</a:t>
            </a: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          </a:t>
            </a:r>
            <a:r>
              <a:rPr lang="ru-RU" sz="3600" b="1" i="1" dirty="0" smtClean="0">
                <a:solidFill>
                  <a:srgbClr val="0000CC"/>
                </a:solidFill>
              </a:rPr>
              <a:t>                                                                       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Проверяемые   согласные </a:t>
            </a: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5" name="Рисунок 4" descr="C:\Users\ASUS\Desktop\фантики\IMG_20170106_174315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3116"/>
            <a:ext cx="4000528" cy="3000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SUS\Desktop\фантики\IMG_20170106_174021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143116"/>
            <a:ext cx="4143404" cy="30003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6215082"/>
            <a:ext cx="45719" cy="10951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5214950"/>
            <a:ext cx="857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Сла</a:t>
            </a:r>
            <a:r>
              <a:rPr lang="ru-RU" sz="3600" b="1" i="1" dirty="0" smtClean="0">
                <a:solidFill>
                  <a:srgbClr val="FF0000"/>
                </a:solidFill>
              </a:rPr>
              <a:t>д</a:t>
            </a:r>
            <a:r>
              <a:rPr lang="ru-RU" sz="3600" b="1" i="1" dirty="0" smtClean="0">
                <a:solidFill>
                  <a:srgbClr val="0000CC"/>
                </a:solidFill>
              </a:rPr>
              <a:t>кая       со   вкусом    яго</a:t>
            </a:r>
            <a:r>
              <a:rPr lang="ru-RU" sz="3600" b="1" i="1" dirty="0" smtClean="0">
                <a:solidFill>
                  <a:srgbClr val="FF0000"/>
                </a:solidFill>
              </a:rPr>
              <a:t>д </a:t>
            </a:r>
            <a:r>
              <a:rPr lang="ru-RU" sz="3600" b="1" i="1" dirty="0" smtClean="0">
                <a:solidFill>
                  <a:srgbClr val="0000CC"/>
                </a:solidFill>
              </a:rPr>
              <a:t>    </a:t>
            </a:r>
            <a:r>
              <a:rPr lang="ru-RU" dirty="0" smtClean="0"/>
              <a:t>                                                     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7247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Большая буква в именах собственных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</a:rPr>
            </a:b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6" name="Содержимое 5" descr="C:\Users\ASUS\Desktop\фантики\IMG_20170106_17394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85926"/>
            <a:ext cx="4714876" cy="385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ASUS\Desktop\фантики\IMG_20170106_174211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1500174"/>
            <a:ext cx="4429124" cy="35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57224" y="5786454"/>
            <a:ext cx="1936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err="1" smtClean="0">
                <a:solidFill>
                  <a:srgbClr val="FF0000"/>
                </a:solidFill>
              </a:rPr>
              <a:t>Е</a:t>
            </a:r>
            <a:r>
              <a:rPr lang="ru-RU" sz="3600" b="1" i="1" dirty="0" err="1" smtClean="0">
                <a:solidFill>
                  <a:srgbClr val="0000CC"/>
                </a:solidFill>
              </a:rPr>
              <a:t>рошка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628" y="5429264"/>
            <a:ext cx="2443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     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В</a:t>
            </a:r>
            <a:r>
              <a:rPr lang="ru-RU" sz="3600" b="1" i="1" dirty="0" err="1" smtClean="0">
                <a:solidFill>
                  <a:srgbClr val="0000CC"/>
                </a:solidFill>
              </a:rPr>
              <a:t>овчик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Большая буква в именах собственных</a:t>
            </a: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5" name="Рисунок 4" descr="C:\Users\ASUS\Desktop\фантики\IMG_20170108_183754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57364"/>
            <a:ext cx="4643438" cy="385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6" descr="D:\Desktop\Новая папка\IMG_0734 - копия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928910"/>
            <a:ext cx="4500562" cy="39290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H="1">
            <a:off x="5586362" y="4286256"/>
            <a:ext cx="57208" cy="102864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8596" y="578645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     А</a:t>
            </a:r>
            <a:r>
              <a:rPr lang="ru-RU" sz="3600" b="1" i="1" dirty="0" smtClean="0">
                <a:solidFill>
                  <a:srgbClr val="0000CC"/>
                </a:solidFill>
              </a:rPr>
              <a:t>лёнка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7752" y="2071678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К</a:t>
            </a:r>
            <a:r>
              <a:rPr lang="ru-RU" sz="3600" b="1" i="1" dirty="0" smtClean="0">
                <a:solidFill>
                  <a:srgbClr val="0000CC"/>
                </a:solidFill>
              </a:rPr>
              <a:t>урага </a:t>
            </a:r>
            <a:r>
              <a:rPr lang="ru-RU" sz="3600" b="1" i="1" dirty="0" smtClean="0">
                <a:solidFill>
                  <a:srgbClr val="FF0000"/>
                </a:solidFill>
              </a:rPr>
              <a:t>П</a:t>
            </a:r>
            <a:r>
              <a:rPr lang="ru-RU" sz="3600" b="1" i="1" dirty="0" smtClean="0">
                <a:solidFill>
                  <a:srgbClr val="0000CC"/>
                </a:solidFill>
              </a:rPr>
              <a:t>етровна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Непроизносимые согласные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pic>
        <p:nvPicPr>
          <p:cNvPr id="5" name="Рисунок 4" descr="C:\Users\ASUS\Desktop\фантики\IMG_20170106_173923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00372"/>
            <a:ext cx="4786314" cy="385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SUS\Desktop\IMG_20170110_15164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928802"/>
            <a:ext cx="4357686" cy="36433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H="1" flipV="1">
            <a:off x="8686799" y="188976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2285992"/>
            <a:ext cx="3175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Буревес</a:t>
            </a:r>
            <a:r>
              <a:rPr lang="ru-RU" sz="3600" b="1" i="1" dirty="0" smtClean="0">
                <a:solidFill>
                  <a:srgbClr val="FF0000"/>
                </a:solidFill>
              </a:rPr>
              <a:t>т</a:t>
            </a:r>
            <a:r>
              <a:rPr lang="ru-RU" sz="3600" b="1" i="1" dirty="0" smtClean="0">
                <a:solidFill>
                  <a:srgbClr val="0000CC"/>
                </a:solidFill>
              </a:rPr>
              <a:t>ник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380" y="5786454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     Сер</a:t>
            </a:r>
            <a:r>
              <a:rPr lang="ru-RU" sz="3600" b="1" i="1" dirty="0" smtClean="0">
                <a:solidFill>
                  <a:srgbClr val="FF0000"/>
                </a:solidFill>
              </a:rPr>
              <a:t>д</a:t>
            </a:r>
            <a:r>
              <a:rPr lang="ru-RU" sz="3600" b="1" i="1" dirty="0" smtClean="0">
                <a:solidFill>
                  <a:srgbClr val="0000CC"/>
                </a:solidFill>
              </a:rPr>
              <a:t>це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Правописание предлогов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pic>
        <p:nvPicPr>
          <p:cNvPr id="5" name="Рисунок 4" descr="C:\Users\ASUS\Desktop\фантики\IMG_20170106_174349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28802"/>
            <a:ext cx="4500562" cy="4071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ASUS\Desktop\IMG_20170110_15225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3286124"/>
            <a:ext cx="4643438" cy="3571876"/>
          </a:xfrm>
          <a:prstGeom prst="rect">
            <a:avLst/>
          </a:prstGeom>
          <a:noFill/>
          <a:ex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641080" y="1935480"/>
            <a:ext cx="45719" cy="647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6143644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На</a:t>
            </a:r>
            <a:r>
              <a:rPr lang="ru-RU" sz="3600" b="1" i="1" dirty="0" smtClean="0">
                <a:solidFill>
                  <a:srgbClr val="0000CC"/>
                </a:solidFill>
              </a:rPr>
              <a:t> сливках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2714620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00CC"/>
                </a:solidFill>
              </a:rPr>
              <a:t>Мишки </a:t>
            </a:r>
            <a:r>
              <a:rPr lang="ru-RU" sz="3600" b="1" i="1" dirty="0" smtClean="0">
                <a:solidFill>
                  <a:srgbClr val="FF0000"/>
                </a:solidFill>
              </a:rPr>
              <a:t>в</a:t>
            </a:r>
            <a:r>
              <a:rPr lang="ru-RU" sz="3600" b="1" i="1" dirty="0" smtClean="0">
                <a:solidFill>
                  <a:srgbClr val="0000CC"/>
                </a:solidFill>
              </a:rPr>
              <a:t> лесу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15370" cy="6858000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 исследования: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 фантики от конфет и шоколада.</a:t>
            </a:r>
            <a:b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Объект  исследования: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 орфограммы русского языка.</a:t>
            </a:r>
            <a:b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Актуальность исследования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 определяется необходимостью комплексного изучения названий  как языковых единиц в силу своей распространенности и повторяемости.</a:t>
            </a:r>
            <a:b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Гипотеза: 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мы предполагаем, что можно использовать названия фантиков для того, чтобы сделать уроки русского языка интересными.</a:t>
            </a: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3074" name="Picture 2" descr="C:\Users\1\Desktop\конфеты\1e6789c99805df9332b8b073600d8a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0"/>
            <a:ext cx="1857356" cy="128586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Правописание приставок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pic>
        <p:nvPicPr>
          <p:cNvPr id="5" name="Объект 6" descr="D:\Desktop\Новая папка\IMG_0775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14686"/>
            <a:ext cx="4714876" cy="3643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7" descr="D:\Desktop\Новая папка\IMG_0771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1214422"/>
            <a:ext cx="4429125" cy="37147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H="1">
            <a:off x="411481" y="1935480"/>
            <a:ext cx="45719" cy="56482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57290" y="2571744"/>
            <a:ext cx="2617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err="1" smtClean="0">
                <a:solidFill>
                  <a:srgbClr val="FF0000"/>
                </a:solidFill>
              </a:rPr>
              <a:t>За</a:t>
            </a:r>
            <a:r>
              <a:rPr lang="ru-RU" sz="3600" b="1" i="1" dirty="0" err="1" smtClean="0">
                <a:solidFill>
                  <a:srgbClr val="0000CC"/>
                </a:solidFill>
              </a:rPr>
              <a:t>бодайка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3504" y="5357826"/>
            <a:ext cx="2580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Не</a:t>
            </a:r>
            <a:r>
              <a:rPr lang="ru-RU" sz="3600" b="1" i="1" dirty="0" smtClean="0">
                <a:solidFill>
                  <a:srgbClr val="0000CC"/>
                </a:solidFill>
              </a:rPr>
              <a:t>забудка</a:t>
            </a:r>
            <a:endParaRPr lang="ru-RU" sz="3600" b="1" i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В ходе исследования мы нашли 72слова-названия </a:t>
            </a:r>
            <a:b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</a:b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с орфограммами  на фантиках любимых конфет</a:t>
            </a:r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.</a:t>
            </a:r>
            <a:b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</a:br>
            <a:endParaRPr lang="ru-RU" sz="2400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00109"/>
          <a:ext cx="9144000" cy="6339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048000"/>
                <a:gridCol w="3048000"/>
                <a:gridCol w="3048000"/>
              </a:tblGrid>
              <a:tr h="34701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Aharoni" pitchFamily="2" charset="-79"/>
                        </a:rPr>
                        <a:t>2-4%</a:t>
                      </a:r>
                      <a:endParaRPr lang="ru-RU" sz="2000" b="1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Aharoni" pitchFamily="2" charset="-79"/>
                        </a:rPr>
                        <a:t>5-6%</a:t>
                      </a:r>
                      <a:endParaRPr lang="ru-RU" sz="2000" b="1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Aharoni" pitchFamily="2" charset="-79"/>
                        </a:rPr>
                        <a:t>8-15%</a:t>
                      </a:r>
                      <a:endParaRPr lang="ru-RU" sz="2000" b="1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</a:tr>
              <a:tr h="1215220">
                <a:tc>
                  <a:txBody>
                    <a:bodyPr/>
                    <a:lstStyle/>
                    <a:p>
                      <a:pPr lvl="0"/>
                      <a:r>
                        <a:rPr kumimoji="0" lang="ru-RU" sz="2000" kern="1200" dirty="0" smtClean="0"/>
                        <a:t>1.</a:t>
                      </a:r>
                      <a:r>
                        <a:rPr kumimoji="0" lang="ru-RU" sz="2000" kern="1200" baseline="0" dirty="0" smtClean="0"/>
                        <a:t> </a:t>
                      </a:r>
                      <a:r>
                        <a:rPr kumimoji="0" lang="ru-RU" sz="2000" kern="1200" dirty="0" smtClean="0"/>
                        <a:t>«Разделительный </a:t>
                      </a:r>
                      <a:r>
                        <a:rPr kumimoji="0" lang="ru-RU" sz="2000" kern="1200" dirty="0" err="1" smtClean="0"/>
                        <a:t>ь</a:t>
                      </a:r>
                      <a:r>
                        <a:rPr kumimoji="0" lang="ru-RU" sz="2000" kern="1200" dirty="0" smtClean="0"/>
                        <a:t>» - 4 % 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1. </a:t>
                      </a:r>
                      <a:r>
                        <a:rPr kumimoji="0" lang="ru-RU" sz="2000" kern="1200" dirty="0" smtClean="0"/>
                        <a:t>«Раздельное написание предлогов </a:t>
                      </a:r>
                      <a:r>
                        <a:rPr kumimoji="0" lang="ru-RU" sz="2000" kern="1200" smtClean="0"/>
                        <a:t>со словами-6%</a:t>
                      </a:r>
                      <a:endParaRPr kumimoji="0" lang="ru-RU" sz="2000" kern="1200" dirty="0" smtClean="0"/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1.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 Непроверяемая безударная гласная в корне» - 15 % </a:t>
                      </a:r>
                      <a:endParaRPr lang="ru-RU" sz="2000" dirty="0"/>
                    </a:p>
                  </a:txBody>
                  <a:tcPr/>
                </a:tc>
              </a:tr>
              <a:tr h="9326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2.</a:t>
                      </a:r>
                      <a:r>
                        <a:rPr kumimoji="0" lang="ru-RU" sz="2000" kern="1200" dirty="0" smtClean="0"/>
                        <a:t> «Правописание сложных слов» - 4 %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2. </a:t>
                      </a:r>
                      <a:r>
                        <a:rPr kumimoji="0" lang="ru-RU" sz="2000" kern="1200" dirty="0" smtClean="0"/>
                        <a:t>«Буквы и, у, а после шипящих» - 6 %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2.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 Собственные имена существительные» - 15 %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12152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3. </a:t>
                      </a:r>
                      <a:r>
                        <a:rPr kumimoji="0" lang="ru-RU" sz="2000" kern="1200" dirty="0" smtClean="0"/>
                        <a:t>«Непроизносимая согласная в корне слова» - 3 %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3. </a:t>
                      </a:r>
                      <a:r>
                        <a:rPr kumimoji="0" lang="ru-RU" sz="2000" kern="1200" dirty="0" smtClean="0"/>
                        <a:t>Правописание приставок» -5 %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3.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«Проверяемая безударная гласная в корне» </a:t>
                      </a:r>
                      <a:r>
                        <a:rPr kumimoji="0" lang="ru-RU" sz="20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- 15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9326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4. </a:t>
                      </a:r>
                      <a:r>
                        <a:rPr kumimoji="0" lang="ru-RU" sz="2000" kern="1200" dirty="0" smtClean="0"/>
                        <a:t>«Удвоенная согласная» - 2 %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4.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«Проверяемая согласная в корне» - 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10 %</a:t>
                      </a:r>
                      <a:endParaRPr lang="ru-RU" sz="2000" dirty="0"/>
                    </a:p>
                  </a:txBody>
                  <a:tcPr/>
                </a:tc>
              </a:tr>
              <a:tr h="12152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5. </a:t>
                      </a:r>
                      <a:r>
                        <a:rPr kumimoji="0" lang="ru-RU" sz="2000" kern="1200" dirty="0" smtClean="0"/>
                        <a:t>« Ь для обозначения мягкости согласного» -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/>
                        <a:t>3 %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5.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Буквосочетания ЧК, ЧН, НЧ» - 12 %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07157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Результаты анкетирования</a:t>
            </a:r>
            <a:endParaRPr lang="ru-RU" sz="4400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Результаты орфографического диктанта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Выводы: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214422"/>
            <a:ext cx="8929718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0000CC"/>
                </a:solidFill>
              </a:rPr>
              <a:t>1.</a:t>
            </a:r>
            <a:r>
              <a:rPr lang="ru-RU" sz="2800" dirty="0" smtClean="0"/>
              <a:t> Можно совмещать приятное с полезным и получать «вкусное» образование.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00CC"/>
                </a:solidFill>
              </a:rPr>
              <a:t>2.</a:t>
            </a:r>
            <a:r>
              <a:rPr lang="ru-RU" sz="2800" dirty="0" smtClean="0"/>
              <a:t> Можно тренировать зрительную память, употребляя вкусный продукт.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00CC"/>
                </a:solidFill>
              </a:rPr>
              <a:t>3.</a:t>
            </a:r>
            <a:r>
              <a:rPr lang="ru-RU" sz="2800" dirty="0" smtClean="0"/>
              <a:t> Можно закреплять орфографические навыки.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00CC"/>
                </a:solidFill>
              </a:rPr>
              <a:t>4.</a:t>
            </a:r>
            <a:r>
              <a:rPr lang="ru-RU" sz="2800" dirty="0" smtClean="0"/>
              <a:t> Можно изучать новые слова.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00CC"/>
                </a:solidFill>
              </a:rPr>
              <a:t>5.</a:t>
            </a:r>
            <a:r>
              <a:rPr lang="ru-RU" sz="2800" dirty="0" smtClean="0"/>
              <a:t> Фантики от конфет можно использовать на уроке русского языка в качестве дидактического материала при изучении орфографии.</a:t>
            </a:r>
          </a:p>
          <a:p>
            <a:pPr>
              <a:buNone/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Совмещайте приятное с полезным!</a:t>
            </a:r>
          </a:p>
          <a:p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00CC"/>
                </a:solidFill>
              </a:rPr>
              <a:t>Список литературы</a:t>
            </a:r>
            <a:endParaRPr lang="ru-RU" sz="4400" b="1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/>
          <a:lstStyle/>
          <a:p>
            <a:r>
              <a:rPr lang="ru-RU" dirty="0" smtClean="0"/>
              <a:t>Большой толковый словарь русского языка под редакцией С.А. Кузнецова. Издательство: </a:t>
            </a:r>
            <a:r>
              <a:rPr lang="ru-RU" dirty="0" err="1" smtClean="0"/>
              <a:t>Норинт</a:t>
            </a:r>
            <a:r>
              <a:rPr lang="ru-RU" dirty="0" smtClean="0"/>
              <a:t>, 2000г </a:t>
            </a:r>
          </a:p>
          <a:p>
            <a:r>
              <a:rPr lang="ru-RU" dirty="0" smtClean="0"/>
              <a:t>Большой энциклопедический словарь </a:t>
            </a:r>
          </a:p>
          <a:p>
            <a:r>
              <a:rPr lang="ru-RU" dirty="0" smtClean="0"/>
              <a:t>Ожегов С.И., Шведова Н.Ю. Толковый словарь русского языка </a:t>
            </a:r>
          </a:p>
          <a:p>
            <a:r>
              <a:rPr lang="ru-RU" dirty="0" smtClean="0"/>
              <a:t>Современный толковый словарь русского языка Ефремовой </a:t>
            </a:r>
          </a:p>
          <a:p>
            <a:r>
              <a:rPr lang="ru-RU" dirty="0" smtClean="0"/>
              <a:t>Универсальный школьный словарь  </a:t>
            </a:r>
            <a:r>
              <a:rPr lang="ru-RU" dirty="0" err="1" smtClean="0"/>
              <a:t>ЭКСМО-Пресс</a:t>
            </a:r>
            <a:r>
              <a:rPr lang="ru-RU" dirty="0" smtClean="0"/>
              <a:t>, 2012г</a:t>
            </a:r>
          </a:p>
          <a:p>
            <a:r>
              <a:rPr lang="ru-RU" dirty="0" smtClean="0"/>
              <a:t>Сеть Интернет.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2627312" y="549275"/>
            <a:ext cx="4445018" cy="788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Автор </a:t>
            </a:r>
            <a:r>
              <a:rPr lang="ru-RU" sz="3600" kern="10" dirty="0" smtClean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презентации: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31" name="WordArt 3"/>
          <p:cNvSpPr>
            <a:spLocks noChangeArrowheads="1" noChangeShapeType="1" noTextEdit="1"/>
          </p:cNvSpPr>
          <p:nvPr/>
        </p:nvSpPr>
        <p:spPr bwMode="auto">
          <a:xfrm>
            <a:off x="1763713" y="1557338"/>
            <a:ext cx="5545137" cy="927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Романова Надежда  9 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класс</a:t>
            </a:r>
          </a:p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МОУ «</a:t>
            </a:r>
            <a:r>
              <a:rPr lang="ru-RU" sz="36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Жарковская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СОШ №1»</a:t>
            </a:r>
          </a:p>
        </p:txBody>
      </p:sp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2771775" y="3284538"/>
            <a:ext cx="3529013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Руководитель:</a:t>
            </a:r>
          </a:p>
        </p:txBody>
      </p:sp>
      <p:sp>
        <p:nvSpPr>
          <p:cNvPr id="22533" name="WordArt 5"/>
          <p:cNvSpPr>
            <a:spLocks noChangeArrowheads="1" noChangeShapeType="1" noTextEdit="1"/>
          </p:cNvSpPr>
          <p:nvPr/>
        </p:nvSpPr>
        <p:spPr bwMode="auto">
          <a:xfrm>
            <a:off x="1692275" y="4365625"/>
            <a:ext cx="5761038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Титова Елена Юрьевна- </a:t>
            </a:r>
          </a:p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учитель русского языка и литературы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/>
      <p:bldP spid="22532" grpId="0"/>
      <p:bldP spid="225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57163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Методы исследования: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/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</a:b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pic>
        <p:nvPicPr>
          <p:cNvPr id="4098" name="Picture 2" descr="C:\Users\1\Desktop\конфеты\5d2d39a3819ed4aa57326351b3b623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4833620"/>
            <a:ext cx="2428860" cy="20243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1571612"/>
            <a:ext cx="83582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cs typeface="Times New Roman" pitchFamily="18" charset="0"/>
              </a:rPr>
              <a:t>наблюдение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сравнение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обобщение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классификация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>
                <a:cs typeface="Times New Roman" pitchFamily="18" charset="0"/>
              </a:rPr>
              <a:t>лингвистический </a:t>
            </a:r>
            <a:r>
              <a:rPr lang="ru-RU" sz="2800" dirty="0" smtClean="0">
                <a:cs typeface="Times New Roman" pitchFamily="18" charset="0"/>
              </a:rPr>
              <a:t>анализ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анкетирование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>
                <a:cs typeface="Times New Roman" pitchFamily="18" charset="0"/>
              </a:rPr>
              <a:t> статистическая обработка материла </a:t>
            </a:r>
            <a:endParaRPr lang="ru-RU" sz="2800" dirty="0" smtClean="0">
              <a:cs typeface="Times New Roman" pitchFamily="18" charset="0"/>
            </a:endParaRPr>
          </a:p>
          <a:p>
            <a:r>
              <a:rPr lang="ru-RU" sz="2800" dirty="0">
                <a:cs typeface="Times New Roman" pitchFamily="18" charset="0"/>
              </a:rPr>
              <a:t> </a:t>
            </a:r>
            <a:r>
              <a:rPr lang="ru-RU" sz="2800" dirty="0" smtClean="0">
                <a:cs typeface="Times New Roman" pitchFamily="18" charset="0"/>
              </a:rPr>
              <a:t>(составление диаграмм)</a:t>
            </a:r>
            <a:endParaRPr lang="ru-RU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857256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sz="4800" b="1" u="sng" dirty="0" err="1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Нейминг</a:t>
            </a:r>
            <a:r>
              <a:rPr lang="ru-RU" sz="4800" b="1" u="sng" dirty="0" smtClean="0">
                <a:ln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 </a:t>
            </a:r>
            <a:r>
              <a:rPr lang="ru-RU" sz="4800" b="1" u="sng" dirty="0" smtClean="0">
                <a:solidFill>
                  <a:schemeClr val="tx1"/>
                </a:solidFill>
              </a:rPr>
              <a:t> 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pic>
        <p:nvPicPr>
          <p:cNvPr id="5122" name="Picture 2" descr="C:\Users\1\Desktop\конфеты\033b082f1fd138f13ec2f8961ee20ba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43636" y="4590288"/>
            <a:ext cx="3000364" cy="22677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1928802"/>
            <a:ext cx="835824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(</a:t>
            </a:r>
            <a:r>
              <a:rPr lang="ru-RU" sz="3200" dirty="0"/>
              <a:t>от английского «</a:t>
            </a:r>
            <a:r>
              <a:rPr lang="ru-RU" sz="3200" dirty="0" err="1"/>
              <a:t>toname</a:t>
            </a:r>
            <a:r>
              <a:rPr lang="ru-RU" sz="3200" dirty="0"/>
              <a:t>» - «называть, давать имя») - это наука создания успешных названий, которые должны не просто красиво звучать, а отражать специфику товара. 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В </a:t>
            </a:r>
            <a:r>
              <a:rPr lang="ru-RU" sz="3600" b="1" dirty="0" smtClean="0">
                <a:solidFill>
                  <a:schemeClr val="tx1"/>
                </a:solidFill>
                <a:latin typeface="+mn-lt"/>
              </a:rPr>
              <a:t>России</a:t>
            </a: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 ежегодно выпускают более одного миллиона тонн конфет.</a:t>
            </a:r>
            <a:endParaRPr lang="ru-RU" sz="3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147" name="Picture 3" descr="C:\Users\1\Desktop\russia_flag_m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71678"/>
            <a:ext cx="7332781" cy="4000505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6215082"/>
            <a:ext cx="45719" cy="10951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Как появилось лакомство, которое мы  все так любим и называем конфетами?</a:t>
            </a:r>
            <a:endParaRPr lang="ru-RU" sz="3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Содержимое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857364"/>
            <a:ext cx="8715436" cy="481315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>
            <a:off x="411481" y="627888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5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02"/>
            <a:ext cx="9143999" cy="68615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конфеты\1371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0786" y="4819656"/>
            <a:ext cx="2303214" cy="2038344"/>
          </a:xfrm>
          <a:prstGeom prst="rect">
            <a:avLst/>
          </a:prstGeom>
          <a:noFill/>
        </p:spPr>
      </p:pic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500"/>
            <a:ext cx="9143999" cy="68614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384</TotalTime>
  <Words>542</Words>
  <Application>Microsoft Office PowerPoint</Application>
  <PresentationFormat>Экран (4:3)</PresentationFormat>
  <Paragraphs>125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        «СЛАДКИЙ                       РУССКИЙ»</vt:lpstr>
      <vt:lpstr> Цель исследования: изучение   орфограмм русского языка на фантиках от конфет </vt:lpstr>
      <vt:lpstr>Предмет исследования:  фантики от конфет и шоколада.  Объект  исследования: орфограммы русского языка.  Актуальность исследования определяется необходимостью комплексного изучения названий  как языковых единиц в силу своей распространенности и повторяемости.  Гипотеза: мы предполагаем, что можно использовать названия фантиков для того, чтобы сделать уроки русского языка интересными. </vt:lpstr>
      <vt:lpstr>Методы исследования: </vt:lpstr>
      <vt:lpstr> Нейминг   </vt:lpstr>
      <vt:lpstr>В России ежегодно выпускают более одного миллиона тонн конфет.</vt:lpstr>
      <vt:lpstr>Как появилось лакомство, которое мы  все так любим и называем конфетами?</vt:lpstr>
      <vt:lpstr>Слайд 8</vt:lpstr>
      <vt:lpstr>Слайд 9</vt:lpstr>
      <vt:lpstr>Слайд 10</vt:lpstr>
      <vt:lpstr>Слайд 11</vt:lpstr>
      <vt:lpstr>Чупа-чупс – конфета-космонавт</vt:lpstr>
      <vt:lpstr>Слайд 13</vt:lpstr>
      <vt:lpstr>Слайд 14</vt:lpstr>
      <vt:lpstr>Слайд 15</vt:lpstr>
      <vt:lpstr>Слайд 16</vt:lpstr>
      <vt:lpstr>Слайд 17</vt:lpstr>
      <vt:lpstr>Слайд 18</vt:lpstr>
      <vt:lpstr> Правописание  ЧК, ЧН</vt:lpstr>
      <vt:lpstr>   Правописание  ЧУ, ЧА</vt:lpstr>
      <vt:lpstr>Правописание  ШИ, ЩА</vt:lpstr>
      <vt:lpstr>Безударные проверяемые гласные в корне</vt:lpstr>
      <vt:lpstr>Непроверяемые         гласные </vt:lpstr>
      <vt:lpstr>    Проверяемые   согласные </vt:lpstr>
      <vt:lpstr>Проверяемые   согласные </vt:lpstr>
      <vt:lpstr>Большая буква в именах собственных </vt:lpstr>
      <vt:lpstr>Большая буква в именах собственных</vt:lpstr>
      <vt:lpstr>Непроизносимые согласные</vt:lpstr>
      <vt:lpstr>Правописание предлогов</vt:lpstr>
      <vt:lpstr>Правописание приставок</vt:lpstr>
      <vt:lpstr>В ходе исследования мы нашли 72слова-названия  с орфограммами  на фантиках любимых конфет. </vt:lpstr>
      <vt:lpstr>Результаты анкетирования</vt:lpstr>
      <vt:lpstr>Результаты орфографического диктанта</vt:lpstr>
      <vt:lpstr>Выводы:</vt:lpstr>
      <vt:lpstr>Список литературы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«СЛАДКИЙ РУССКИЙ»</dc:title>
  <dc:creator>1</dc:creator>
  <cp:lastModifiedBy>1</cp:lastModifiedBy>
  <cp:revision>45</cp:revision>
  <dcterms:created xsi:type="dcterms:W3CDTF">2019-05-11T20:36:48Z</dcterms:created>
  <dcterms:modified xsi:type="dcterms:W3CDTF">2019-05-20T00:45:26Z</dcterms:modified>
</cp:coreProperties>
</file>