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78" r:id="rId3"/>
    <p:sldId id="280" r:id="rId4"/>
    <p:sldId id="279" r:id="rId5"/>
    <p:sldId id="289" r:id="rId6"/>
    <p:sldId id="288" r:id="rId7"/>
    <p:sldId id="290" r:id="rId8"/>
    <p:sldId id="281" r:id="rId9"/>
    <p:sldId id="294" r:id="rId10"/>
    <p:sldId id="282" r:id="rId11"/>
    <p:sldId id="286" r:id="rId12"/>
    <p:sldId id="283" r:id="rId13"/>
    <p:sldId id="284" r:id="rId14"/>
    <p:sldId id="285" r:id="rId15"/>
    <p:sldId id="295" r:id="rId16"/>
    <p:sldId id="297" r:id="rId17"/>
    <p:sldId id="296" r:id="rId18"/>
    <p:sldId id="29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CAACC-D52C-4625-927D-46EC1917539D}" type="datetimeFigureOut">
              <a:rPr lang="ru-RU" smtClean="0"/>
              <a:pPr/>
              <a:t>10.11.2024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5E0D-D266-4A4D-891B-02942BD0A3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05571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CAACC-D52C-4625-927D-46EC1917539D}" type="datetimeFigureOut">
              <a:rPr lang="ru-RU" smtClean="0"/>
              <a:pPr/>
              <a:t>10.11.2024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5E0D-D266-4A4D-891B-02942BD0A3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965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CAACC-D52C-4625-927D-46EC1917539D}" type="datetimeFigureOut">
              <a:rPr lang="ru-RU" smtClean="0"/>
              <a:pPr/>
              <a:t>10.11.2024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5E0D-D266-4A4D-891B-02942BD0A3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061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CAACC-D52C-4625-927D-46EC1917539D}" type="datetimeFigureOut">
              <a:rPr lang="ru-RU" smtClean="0"/>
              <a:pPr/>
              <a:t>10.11.2024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5E0D-D266-4A4D-891B-02942BD0A3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7415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CAACC-D52C-4625-927D-46EC1917539D}" type="datetimeFigureOut">
              <a:rPr lang="ru-RU" smtClean="0"/>
              <a:pPr/>
              <a:t>10.11.2024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5E0D-D266-4A4D-891B-02942BD0A3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6755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CAACC-D52C-4625-927D-46EC1917539D}" type="datetimeFigureOut">
              <a:rPr lang="ru-RU" smtClean="0"/>
              <a:pPr/>
              <a:t>10.11.2024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5E0D-D266-4A4D-891B-02942BD0A3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4018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CAACC-D52C-4625-927D-46EC1917539D}" type="datetimeFigureOut">
              <a:rPr lang="ru-RU" smtClean="0"/>
              <a:pPr/>
              <a:t>10.11.2024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5E0D-D266-4A4D-891B-02942BD0A3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7655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CAACC-D52C-4625-927D-46EC1917539D}" type="datetimeFigureOut">
              <a:rPr lang="ru-RU" smtClean="0"/>
              <a:pPr/>
              <a:t>10.11.2024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5E0D-D266-4A4D-891B-02942BD0A3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2600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CAACC-D52C-4625-927D-46EC1917539D}" type="datetimeFigureOut">
              <a:rPr lang="ru-RU" smtClean="0"/>
              <a:pPr/>
              <a:t>10.11.2024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5E0D-D266-4A4D-891B-02942BD0A3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275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CAACC-D52C-4625-927D-46EC1917539D}" type="datetimeFigureOut">
              <a:rPr lang="ru-RU" smtClean="0"/>
              <a:pPr/>
              <a:t>10.11.2024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5E0D-D266-4A4D-891B-02942BD0A3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1669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CAACC-D52C-4625-927D-46EC1917539D}" type="datetimeFigureOut">
              <a:rPr lang="ru-RU" smtClean="0"/>
              <a:pPr/>
              <a:t>10.11.2024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5E0D-D266-4A4D-891B-02942BD0A3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5520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7CAACC-D52C-4625-927D-46EC1917539D}" type="datetimeFigureOut">
              <a:rPr lang="ru-RU" smtClean="0"/>
              <a:pPr/>
              <a:t>10.11.2024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B15E0D-D266-4A4D-891B-02942BD0A3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3215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3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8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8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8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3.jpeg"/><Relationship Id="rId4" Type="http://schemas.openxmlformats.org/officeDocument/2006/relationships/image" Target="../media/image3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4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3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0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3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WordArt 3"/>
          <p:cNvSpPr>
            <a:spLocks noChangeArrowheads="1" noChangeShapeType="1" noTextEdit="1"/>
          </p:cNvSpPr>
          <p:nvPr/>
        </p:nvSpPr>
        <p:spPr bwMode="auto">
          <a:xfrm>
            <a:off x="1475656" y="1052736"/>
            <a:ext cx="6984776" cy="210316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b="1" kern="10" spc="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Monotype Corsiva"/>
              </a:rPr>
              <a:t>"Что такое хорошо </a:t>
            </a:r>
          </a:p>
          <a:p>
            <a:pPr algn="ctr" rtl="0"/>
            <a:r>
              <a:rPr lang="ru-RU" sz="3600" b="1" kern="10" spc="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Monotype Corsiva"/>
              </a:rPr>
              <a:t>и что такое плохо" </a:t>
            </a:r>
            <a:endParaRPr lang="ru-RU" sz="3600" b="1" kern="10" spc="0" dirty="0">
              <a:ln w="12700">
                <a:solidFill>
                  <a:srgbClr val="000000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Monotype Corsiva"/>
            </a:endParaRPr>
          </a:p>
        </p:txBody>
      </p:sp>
      <p:pic>
        <p:nvPicPr>
          <p:cNvPr id="1028" name="Picture 4" descr="C:\Users\Public\Pictures\Pictures\картинки-отрисовки\Новая папка (19)\post-142790-1277021065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076056" y="4004554"/>
            <a:ext cx="3384376" cy="2260254"/>
          </a:xfrm>
          <a:prstGeom prst="rect">
            <a:avLst/>
          </a:prstGeom>
          <a:noFill/>
        </p:spPr>
      </p:pic>
      <p:pic>
        <p:nvPicPr>
          <p:cNvPr id="7" name="Рисунок 6" descr="C:\Users\Public\Pictures\Pictures\картинки-отрисовки\новые\2493c93ea6d465a3686a3ecc53761162.jpg.jpg"/>
          <p:cNvPicPr/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10000"/>
          </a:blip>
          <a:srcRect/>
          <a:stretch>
            <a:fillRect/>
          </a:stretch>
        </p:blipFill>
        <p:spPr bwMode="auto">
          <a:xfrm>
            <a:off x="539552" y="3573016"/>
            <a:ext cx="4320480" cy="30821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73312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127" y="1600200"/>
            <a:ext cx="6461745" cy="4525963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971600" y="708883"/>
            <a:ext cx="81723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/>
              <a:t>      </a:t>
            </a: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>5</a:t>
            </a:r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</a:rPr>
              <a:t>) Линия «Детям о радости за чужие успехи и зависти</a:t>
            </a: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>»</a:t>
            </a:r>
          </a:p>
          <a:p>
            <a:pPr algn="r"/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</a:rPr>
              <a:t>(Январь)</a:t>
            </a:r>
          </a:p>
        </p:txBody>
      </p:sp>
      <p:pic>
        <p:nvPicPr>
          <p:cNvPr id="9" name="Picture 4" descr="https://ds04.infourok.ru/uploads/ex/1231/000d6c28-982084b3/hello_html_1c6012b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912032"/>
            <a:ext cx="3168352" cy="1566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51520" y="1412776"/>
            <a:ext cx="4752528" cy="33287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860032" y="3694778"/>
            <a:ext cx="4211960" cy="2939920"/>
          </a:xfrm>
          <a:prstGeom prst="rect">
            <a:avLst/>
          </a:prstGeom>
        </p:spPr>
      </p:pic>
      <p:pic>
        <p:nvPicPr>
          <p:cNvPr id="11" name="Рисунок 10" descr="C:\Users\Public\Pictures\Pictures\картинки-отрисовки\новые\2493c93ea6d465a3686a3ecc53761162.jpg.jpg"/>
          <p:cNvPicPr/>
          <p:nvPr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10000"/>
          </a:blip>
          <a:srcRect/>
          <a:stretch>
            <a:fillRect/>
          </a:stretch>
        </p:blipFill>
        <p:spPr bwMode="auto">
          <a:xfrm>
            <a:off x="755576" y="4607135"/>
            <a:ext cx="3026296" cy="20882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1378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893684"/>
              </p:ext>
            </p:extLst>
          </p:nvPr>
        </p:nvGraphicFramePr>
        <p:xfrm>
          <a:off x="457200" y="1600200"/>
          <a:ext cx="82296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 descr="http://blanki-ua.com.ua/pars_docs/refs/10/9751/9751_html_m60fdea4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596" y="5229200"/>
            <a:ext cx="1656184" cy="1329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63688" y="476672"/>
            <a:ext cx="738031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>6) Линия </a:t>
            </a:r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</a:rPr>
              <a:t>«Детям о трудолюбии» (Февраль)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26367" y="656029"/>
            <a:ext cx="3479142" cy="49728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599670" y="3049402"/>
            <a:ext cx="2850369" cy="40416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icture 4" descr="https://ds04.infourok.ru/uploads/ex/1231/000d6c28-982084b3/hello_html_1c6012b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772816"/>
            <a:ext cx="3168352" cy="1566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419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415" y="1600200"/>
            <a:ext cx="3109170" cy="4525963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974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475656" y="629395"/>
            <a:ext cx="756084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>7</a:t>
            </a:r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</a:rPr>
              <a:t>) Линия «Детям о щедрости и жадности» (Март)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41082" y="751206"/>
            <a:ext cx="3219693" cy="46868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298989" y="2981229"/>
            <a:ext cx="3062826" cy="439041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Picture 4" descr="C:\Users\Public\Pictures\Pictures\картинки-отрисовки\Новая папка (19)\post-142790-1277021065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39551" y="4704478"/>
            <a:ext cx="3024337" cy="2019802"/>
          </a:xfrm>
          <a:prstGeom prst="rect">
            <a:avLst/>
          </a:prstGeom>
          <a:noFill/>
        </p:spPr>
      </p:pic>
      <p:pic>
        <p:nvPicPr>
          <p:cNvPr id="9" name="Picture 4" descr="https://ds04.infourok.ru/uploads/ex/1231/000d6c28-982084b3/hello_html_1c6012b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6226" y="1700808"/>
            <a:ext cx="3168352" cy="1566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5933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137" y="1600200"/>
            <a:ext cx="3093726" cy="4525963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-180528" y="0"/>
            <a:ext cx="932452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07504" y="1124744"/>
            <a:ext cx="8229600" cy="51034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l">
              <a:buFont typeface="Arial" panose="020B0604020202020204" pitchFamily="34" charset="0"/>
              <a:buChar char="•"/>
            </a:pP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l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marL="571500" indent="-571500" algn="l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endParaRPr lang="ru-RU" sz="3200" b="1" dirty="0"/>
          </a:p>
        </p:txBody>
      </p:sp>
      <p:pic>
        <p:nvPicPr>
          <p:cNvPr id="8" name="Рисунок 7" descr="C:\Users\Public\Pictures\Pictures\картинки-отрисовки\новые\2493c93ea6d465a3686a3ecc53761162.jpg.jpg"/>
          <p:cNvPicPr/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10000"/>
          </a:blip>
          <a:srcRect/>
          <a:stretch>
            <a:fillRect/>
          </a:stretch>
        </p:blipFill>
        <p:spPr bwMode="auto">
          <a:xfrm>
            <a:off x="755576" y="4721090"/>
            <a:ext cx="3240360" cy="211743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259632" y="483643"/>
            <a:ext cx="788436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>8</a:t>
            </a:r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</a:rPr>
              <a:t>) Линия «Детям о честности и правдивости» (Апрель)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30587" y="735662"/>
            <a:ext cx="3236306" cy="47345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173548" y="2776075"/>
            <a:ext cx="3143753" cy="45273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Picture 4" descr="https://ds04.infourok.ru/uploads/ex/1231/000d6c28-982084b3/hello_html_1c6012b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772816"/>
            <a:ext cx="3168352" cy="1566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9850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190" y="1600200"/>
            <a:ext cx="3109619" cy="4525963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51520" y="646238"/>
            <a:ext cx="8229600" cy="58235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http://weclipart.com/gimg/6653581E4A284C54/Parents-Day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820964"/>
            <a:ext cx="2376264" cy="1732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438964" y="764704"/>
            <a:ext cx="60133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</a:rPr>
              <a:t>9) Линия «Детям о скромности» (Май)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35574" y="828722"/>
            <a:ext cx="3196996" cy="46531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244748" y="2817220"/>
            <a:ext cx="3184773" cy="453026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Picture 4" descr="https://ds04.infourok.ru/uploads/ex/1231/000d6c28-982084b3/hello_html_1c6012b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772816"/>
            <a:ext cx="3168352" cy="1566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5970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285784" y="0"/>
            <a:ext cx="942978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1259632" y="692697"/>
            <a:ext cx="73448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</a:rPr>
              <a:t>10) Линия «Детям о чутком отношении к людям» (Июнь)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98720" y="849553"/>
            <a:ext cx="3382673" cy="47971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234710" y="2947793"/>
            <a:ext cx="3104755" cy="44988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Рисунок 7" descr="C:\Users\Public\Pictures\Pictures\картинки-отрисовки\новые\2493c93ea6d465a3686a3ecc53761162.jpg.jpg"/>
          <p:cNvPicPr/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10000"/>
          </a:blip>
          <a:srcRect/>
          <a:stretch>
            <a:fillRect/>
          </a:stretch>
        </p:blipFill>
        <p:spPr bwMode="auto">
          <a:xfrm>
            <a:off x="609600" y="4869160"/>
            <a:ext cx="3026296" cy="2088231"/>
          </a:xfrm>
          <a:prstGeom prst="rect">
            <a:avLst/>
          </a:prstGeom>
          <a:noFill/>
        </p:spPr>
      </p:pic>
      <p:pic>
        <p:nvPicPr>
          <p:cNvPr id="9" name="Picture 4" descr="https://ds04.infourok.ru/uploads/ex/1231/000d6c28-982084b3/hello_html_1c6012b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916832"/>
            <a:ext cx="3168352" cy="1566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548" y="1600200"/>
            <a:ext cx="3170904" cy="4525963"/>
          </a:xfrm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1619672" y="730874"/>
            <a:ext cx="61206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</a:rPr>
              <a:t>11) Линия «Дружба крепкая» (Июль)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97638" y="766659"/>
            <a:ext cx="3360901" cy="47971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569675" y="3140547"/>
            <a:ext cx="2801804" cy="407707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icture 2" descr="http://weclipart.com/gimg/6653581E4A284C54/Parents-Day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939386"/>
            <a:ext cx="2520280" cy="1693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8036" y="1268760"/>
            <a:ext cx="4425082" cy="2674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701" y="1600200"/>
            <a:ext cx="3068597" cy="4525963"/>
          </a:xfrm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 descr="http://weclipart.com/gimg/6653581E4A284C54/Parents-Day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428" y="1729570"/>
            <a:ext cx="2520280" cy="1693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691680" y="692696"/>
            <a:ext cx="61926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</a:rPr>
              <a:t>12) Линия «Дорогою добра»  (Август)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08783" y="799529"/>
            <a:ext cx="3188954" cy="47034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404491" y="2956549"/>
            <a:ext cx="2988154" cy="43651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Рисунок 8" descr="C:\Users\Public\Pictures\Pictures\картинки-отрисовки\новые\2493c93ea6d465a3686a3ecc53761162.jpg.jpg"/>
          <p:cNvPicPr/>
          <p:nvPr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10000"/>
          </a:blip>
          <a:srcRect/>
          <a:stretch>
            <a:fillRect/>
          </a:stretch>
        </p:blipFill>
        <p:spPr bwMode="auto">
          <a:xfrm>
            <a:off x="609600" y="4653136"/>
            <a:ext cx="3458344" cy="23042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9465" y="1600200"/>
            <a:ext cx="3045070" cy="4525963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107504" y="1567916"/>
            <a:ext cx="9001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03648" y="567828"/>
            <a:ext cx="21627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 проекта</a:t>
            </a:r>
            <a:endParaRPr lang="ru-RU" sz="2400" b="1" i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35696" y="1124744"/>
            <a:ext cx="50552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>Книга </a:t>
            </a:r>
            <a:r>
              <a:rPr lang="ru-RU" b="1" i="1" dirty="0">
                <a:solidFill>
                  <a:schemeClr val="tx2">
                    <a:lumMod val="75000"/>
                  </a:schemeClr>
                </a:solidFill>
              </a:rPr>
              <a:t>«Что такое хорошо и что такое плохо</a:t>
            </a: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>» </a:t>
            </a:r>
            <a:endParaRPr lang="ru-RU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79712" y="1567916"/>
            <a:ext cx="71287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>
                <a:solidFill>
                  <a:schemeClr val="tx2">
                    <a:lumMod val="75000"/>
                  </a:schemeClr>
                </a:solidFill>
              </a:rPr>
              <a:t>созданная руками детей и педагогов, в которой каждый лист отражает суть работы над содержательной линией </a:t>
            </a:r>
            <a:r>
              <a:rPr lang="ru-RU" sz="1400" b="1" i="1" dirty="0" smtClean="0">
                <a:solidFill>
                  <a:schemeClr val="tx2">
                    <a:lumMod val="75000"/>
                  </a:schemeClr>
                </a:solidFill>
              </a:rPr>
              <a:t>Проекта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473767" y="1193825"/>
            <a:ext cx="4196468" cy="62373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54398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755576" y="1556792"/>
            <a:ext cx="813690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Название </a:t>
            </a:r>
            <a:r>
              <a:rPr lang="ru-RU" b="1" i="1" dirty="0"/>
              <a:t>проекта:  </a:t>
            </a:r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</a:rPr>
              <a:t>«Что такое хорошо и что такое плохо» </a:t>
            </a:r>
            <a:endParaRPr lang="ru-RU" sz="2400" b="1" i="1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ru-RU" sz="2400" b="1" i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b="1" i="1" dirty="0" smtClean="0"/>
              <a:t>       Срок </a:t>
            </a:r>
            <a:r>
              <a:rPr lang="ru-RU" b="1" i="1" dirty="0"/>
              <a:t>реализации: </a:t>
            </a:r>
            <a:r>
              <a:rPr lang="ru-RU" i="1" dirty="0"/>
              <a:t>долгосрочный (01.09.2023 -31.08.2024 г</a:t>
            </a:r>
            <a:r>
              <a:rPr lang="ru-RU" i="1" dirty="0" smtClean="0"/>
              <a:t>)</a:t>
            </a:r>
          </a:p>
          <a:p>
            <a:r>
              <a:rPr lang="ru-RU" i="1" dirty="0" smtClean="0"/>
              <a:t>       </a:t>
            </a:r>
            <a:r>
              <a:rPr lang="ru-RU" b="1" i="1" dirty="0" smtClean="0"/>
              <a:t>Участники </a:t>
            </a:r>
            <a:r>
              <a:rPr lang="ru-RU" b="1" i="1" dirty="0"/>
              <a:t>проекта:  </a:t>
            </a:r>
            <a:r>
              <a:rPr lang="ru-RU" i="1" dirty="0"/>
              <a:t>воспитанники МДОУ «Солнышко», педагогические работники МДОУ «Солнышко</a:t>
            </a:r>
            <a:r>
              <a:rPr lang="ru-RU" i="1" dirty="0" smtClean="0"/>
              <a:t>»</a:t>
            </a:r>
            <a:endParaRPr lang="ru-RU" i="1" dirty="0"/>
          </a:p>
          <a:p>
            <a:r>
              <a:rPr lang="ru-RU" b="1" i="1" dirty="0" smtClean="0"/>
              <a:t>       Тип </a:t>
            </a:r>
            <a:r>
              <a:rPr lang="ru-RU" b="1" i="1" dirty="0"/>
              <a:t>проекта: </a:t>
            </a:r>
            <a:r>
              <a:rPr lang="ru-RU" i="1" dirty="0" smtClean="0"/>
              <a:t>социальный</a:t>
            </a:r>
          </a:p>
          <a:p>
            <a:endParaRPr lang="ru-RU" i="1" dirty="0" smtClean="0"/>
          </a:p>
          <a:p>
            <a:endParaRPr lang="ru-RU" i="1" dirty="0" smtClean="0"/>
          </a:p>
          <a:p>
            <a:endParaRPr lang="ru-RU" i="1" dirty="0" smtClean="0"/>
          </a:p>
          <a:p>
            <a:endParaRPr lang="ru-RU" i="1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375" y="3080286"/>
            <a:ext cx="5937250" cy="3589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471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251520" y="1594318"/>
            <a:ext cx="820891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/>
              <a:t> В нравственном воспитании современных детей появились негативные тенденции: книги ушли на второй план, их место занял экран телевизора и телефон. Герои мультфильмов, которые смотрят современные дети, несут в массы негатив – драки, споры, желание быть победителем несмотря ни на что. Материальные ценности во многих семьях стоят выше духовных, поэтому у детей искажаются представления о таких нравственных понятиях как доброта, милосердие, помощь, дружба, справедливость и т. д. Не всегда современные родители понимают, что без этих качеств накопленные ребенком знания могут оказаться бесполезными.</a:t>
            </a:r>
          </a:p>
          <a:p>
            <a:r>
              <a:rPr lang="ru-RU" i="1" dirty="0"/>
              <a:t>          Дошкольное детство - важный период  в нравственном становлении личности  человека. Одним из принципов Федерального государственного образовательного стандарта дошкольного образования является приобщение детей к социокультурным нормам, традициям семьи, общества и государства. Мы педагоги должны научить маленького ребёнка жить, развиваться, совершенствоваться. А для этого важно понять, как люди общаются друг с другом, что они ценят, что не одобряют, за что хвалят, а за что ругают. Без этих понятий человек не может жить среди других людей.</a:t>
            </a:r>
            <a:r>
              <a:rPr lang="ru-RU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661472"/>
            <a:ext cx="618804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Актуальность </a:t>
            </a:r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endParaRPr lang="ru-RU" sz="4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6222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3246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Прямоугольник 1"/>
          <p:cNvSpPr/>
          <p:nvPr/>
        </p:nvSpPr>
        <p:spPr>
          <a:xfrm>
            <a:off x="2267744" y="620688"/>
            <a:ext cx="34563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>
                <a:solidFill>
                  <a:schemeClr val="tx2">
                    <a:lumMod val="75000"/>
                  </a:schemeClr>
                </a:solidFill>
              </a:rPr>
              <a:t>Цель проекта: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1556792"/>
            <a:ext cx="7344816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ru-RU" i="1" dirty="0" smtClean="0"/>
              <a:t>формирование  </a:t>
            </a:r>
            <a:r>
              <a:rPr lang="ru-RU" i="1" dirty="0"/>
              <a:t>у ребенка в детском саду и дома социально – нравственных качеств, приобщения детей к социальным нормам, традициям семьи, общества и государства</a:t>
            </a:r>
            <a:r>
              <a:rPr lang="ru-RU" i="1" dirty="0" smtClean="0"/>
              <a:t>.</a:t>
            </a:r>
          </a:p>
          <a:p>
            <a:r>
              <a:rPr lang="ru-RU" sz="2800" b="1" i="1" dirty="0">
                <a:solidFill>
                  <a:schemeClr val="tx2">
                    <a:lumMod val="75000"/>
                  </a:schemeClr>
                </a:solidFill>
              </a:rPr>
              <a:t> Задачи:</a:t>
            </a:r>
          </a:p>
          <a:p>
            <a:r>
              <a:rPr lang="ru-RU" i="1" dirty="0"/>
              <a:t>         -формировать представления детей о хороших и плохих поступках и их последствиях;</a:t>
            </a:r>
          </a:p>
          <a:p>
            <a:r>
              <a:rPr lang="ru-RU" i="1" dirty="0"/>
              <a:t>       - содействовать формированию умения оценивать свои поступки и поступки других   детей;</a:t>
            </a:r>
          </a:p>
          <a:p>
            <a:r>
              <a:rPr lang="ru-RU" i="1" dirty="0"/>
              <a:t>         - способствовать созданию условий для воспитания у детей чувства товарищества,               доброты, сочувствия и отзывчивости, уважения к старшим, ответственности, желания совершать положительные поступки;</a:t>
            </a:r>
          </a:p>
          <a:p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019261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8465" y="95419"/>
            <a:ext cx="9178091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187624" y="548680"/>
            <a:ext cx="7651576" cy="10213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Содержание проекта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04800" y="1570038"/>
            <a:ext cx="8534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/>
            </a:r>
            <a:br>
              <a:rPr lang="ru-RU" sz="2800" b="1" dirty="0" smtClean="0"/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4" descr="C:\Users\Public\Pictures\Pictures\картинки-отрисовки\Новая папка (19)\post-142790-1277021065.png"/>
          <p:cNvPicPr>
            <a:picLocks noChangeAspect="1" noChangeArrowheads="1"/>
          </p:cNvPicPr>
          <p:nvPr/>
        </p:nvPicPr>
        <p:blipFill rotWithShape="1">
          <a:blip r:embed="rId3" cstate="screen"/>
          <a:srcRect l="63830" t="3208"/>
          <a:stretch/>
        </p:blipFill>
        <p:spPr bwMode="auto">
          <a:xfrm flipH="1">
            <a:off x="1331640" y="3524418"/>
            <a:ext cx="1607096" cy="3088568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547664" y="2047091"/>
            <a:ext cx="729153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chemeClr val="tx2">
                    <a:lumMod val="75000"/>
                  </a:schemeClr>
                </a:solidFill>
              </a:rPr>
              <a:t>Содержание проекта представлено двенадцатью основными содержательными линиями, определяющими тематику мероприятий, рекомендованных для работы с детьми дошкольного возраста. Работа строится в соответствии с возрастной категорией детей.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059832" y="3890666"/>
            <a:ext cx="56886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chemeClr val="tx2">
                    <a:lumMod val="75000"/>
                  </a:schemeClr>
                </a:solidFill>
              </a:rPr>
              <a:t>Содержание деятельности педагога включает: беседы на моральные темы, чтение художественных произведений с последующим их анализом, обсуждение и проигрывание проблемных ситуаций, просмотр и обсуждение фрагментов мультфильмов, художественного творчества, прослушивание (разучивание) песен о дружбе, продуктивные виды деятельности (рисование)</a:t>
            </a:r>
          </a:p>
        </p:txBody>
      </p:sp>
    </p:spTree>
    <p:extLst>
      <p:ext uri="{BB962C8B-B14F-4D97-AF65-F5344CB8AC3E}">
        <p14:creationId xmlns:p14="http://schemas.microsoft.com/office/powerpoint/2010/main" val="400074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822" y="1600200"/>
            <a:ext cx="6092355" cy="4525963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7949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395536" y="170080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51720" y="548680"/>
            <a:ext cx="6984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</a:rPr>
              <a:t>1) Линия «Человек среди людей» (Сентябрь)</a:t>
            </a:r>
          </a:p>
        </p:txBody>
      </p:sp>
      <p:pic>
        <p:nvPicPr>
          <p:cNvPr id="10" name="Рисунок 9" descr="C:\Users\Public\Pictures\Pictures\картинки-отрисовки\новые\2493c93ea6d465a3686a3ecc53761162.jpg.jpg"/>
          <p:cNvPicPr/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10000"/>
          </a:blip>
          <a:srcRect/>
          <a:stretch>
            <a:fillRect/>
          </a:stretch>
        </p:blipFill>
        <p:spPr bwMode="auto">
          <a:xfrm>
            <a:off x="609600" y="4869160"/>
            <a:ext cx="3026296" cy="2088231"/>
          </a:xfrm>
          <a:prstGeom prst="rect">
            <a:avLst/>
          </a:prstGeom>
          <a:noFill/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3675" y="1268760"/>
            <a:ext cx="5037881" cy="374260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004048" y="3523520"/>
            <a:ext cx="4139952" cy="29756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Picture 2" descr="http://weclipart.com/gimg/6653581E4A284C54/Parents-Day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570038"/>
            <a:ext cx="2520280" cy="1693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810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1653" y="1600200"/>
            <a:ext cx="6200693" cy="4525963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6093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2464" y="1484784"/>
            <a:ext cx="84239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/>
            </a:r>
            <a:br>
              <a:rPr lang="ru-RU" sz="2800" b="1" dirty="0"/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47664" y="476672"/>
            <a:ext cx="59046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i="1" dirty="0" smtClean="0"/>
          </a:p>
          <a:p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>2</a:t>
            </a:r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</a:rPr>
              <a:t>) Линия «Человек в культуре» (</a:t>
            </a:r>
            <a:r>
              <a:rPr lang="ru-RU" sz="2400" i="1" dirty="0">
                <a:solidFill>
                  <a:schemeClr val="tx2">
                    <a:lumMod val="75000"/>
                  </a:schemeClr>
                </a:solidFill>
              </a:rPr>
              <a:t>Октябрь)</a:t>
            </a:r>
          </a:p>
        </p:txBody>
      </p:sp>
      <p:pic>
        <p:nvPicPr>
          <p:cNvPr id="9" name="Picture 4" descr="https://ds04.infourok.ru/uploads/ex/1231/000d6c28-982084b3/hello_html_1c6012b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0047" y="1921372"/>
            <a:ext cx="3024335" cy="1414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46754" y="1412776"/>
            <a:ext cx="4867958" cy="355318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004048" y="3573017"/>
            <a:ext cx="4052481" cy="290281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Рисунок 11" descr="C:\Users\Public\Pictures\Pictures\картинки-отрисовки\новые\2493c93ea6d465a3686a3ecc53761162.jpg.jpg"/>
          <p:cNvPicPr/>
          <p:nvPr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10000"/>
          </a:blip>
          <a:srcRect/>
          <a:stretch>
            <a:fillRect/>
          </a:stretch>
        </p:blipFill>
        <p:spPr bwMode="auto">
          <a:xfrm>
            <a:off x="609600" y="4869160"/>
            <a:ext cx="3026296" cy="20882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0232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166" y="1600200"/>
            <a:ext cx="6271668" cy="4525963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609600" y="17526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476673"/>
            <a:ext cx="7488832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r"/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</a:rPr>
              <a:t>3</a:t>
            </a: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</a:rPr>
              <a:t>) Линия «Забота о взрослых людях и братьях наших меньших» </a:t>
            </a: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</a:rPr>
              <a:t>                       (</a:t>
            </a: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</a:rPr>
              <a:t>Ноябрь)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3559" y="1752599"/>
            <a:ext cx="4617989" cy="333258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694699" y="3645024"/>
            <a:ext cx="4269788" cy="30521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Рисунок 9" descr="C:\Users\Public\Pictures\Pictures\картинки-отрисовки\новые\2493c93ea6d465a3686a3ecc53761162.jpg.jpg"/>
          <p:cNvPicPr/>
          <p:nvPr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10000"/>
          </a:blip>
          <a:srcRect/>
          <a:stretch>
            <a:fillRect/>
          </a:stretch>
        </p:blipFill>
        <p:spPr bwMode="auto">
          <a:xfrm>
            <a:off x="609600" y="4869160"/>
            <a:ext cx="3026296" cy="2088231"/>
          </a:xfrm>
          <a:prstGeom prst="rect">
            <a:avLst/>
          </a:prstGeom>
          <a:noFill/>
        </p:spPr>
      </p:pic>
      <p:pic>
        <p:nvPicPr>
          <p:cNvPr id="11" name="Picture 4" descr="https://ds04.infourok.ru/uploads/ex/1231/000d6c28-982084b3/hello_html_1c6012b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0047" y="1921372"/>
            <a:ext cx="3024335" cy="1414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3486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785918" y="785794"/>
            <a:ext cx="66437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</a:rPr>
              <a:t>4) Линия «О добре и зле» (Декабрь)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7504" y="1340768"/>
            <a:ext cx="4713725" cy="321247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923928" y="3284268"/>
            <a:ext cx="5114392" cy="33949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 descr="C:\Users\Public\Pictures\Pictures\картинки-отрисовки\новые\2493c93ea6d465a3686a3ecc53761162.jpg.jpg"/>
          <p:cNvPicPr/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10000"/>
          </a:blip>
          <a:srcRect/>
          <a:stretch>
            <a:fillRect/>
          </a:stretch>
        </p:blipFill>
        <p:spPr bwMode="auto">
          <a:xfrm>
            <a:off x="323528" y="4607135"/>
            <a:ext cx="3026296" cy="2088231"/>
          </a:xfrm>
          <a:prstGeom prst="rect">
            <a:avLst/>
          </a:prstGeom>
          <a:noFill/>
        </p:spPr>
      </p:pic>
      <p:pic>
        <p:nvPicPr>
          <p:cNvPr id="7" name="Picture 4" descr="https://ds04.infourok.ru/uploads/ex/1231/000d6c28-982084b3/hello_html_1c6012b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484784"/>
            <a:ext cx="3168352" cy="1566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</TotalTime>
  <Words>507</Words>
  <Application>Microsoft Office PowerPoint</Application>
  <PresentationFormat>Экран (4:3)</PresentationFormat>
  <Paragraphs>49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по теме «Что такое хорошо и что такое плохо»                                  эпиграф «Относись к людям так, как хочешь чтобы люди относились к тебе»</dc:title>
  <dc:creator>1</dc:creator>
  <cp:lastModifiedBy>evgeniakolceva842@gmail.com</cp:lastModifiedBy>
  <cp:revision>91</cp:revision>
  <dcterms:created xsi:type="dcterms:W3CDTF">2018-01-31T07:40:01Z</dcterms:created>
  <dcterms:modified xsi:type="dcterms:W3CDTF">2024-11-10T20:15:29Z</dcterms:modified>
</cp:coreProperties>
</file>