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74" r:id="rId3"/>
    <p:sldId id="282" r:id="rId4"/>
    <p:sldId id="288" r:id="rId5"/>
    <p:sldId id="257" r:id="rId6"/>
    <p:sldId id="259" r:id="rId7"/>
    <p:sldId id="261" r:id="rId8"/>
    <p:sldId id="260" r:id="rId9"/>
    <p:sldId id="258" r:id="rId10"/>
    <p:sldId id="287" r:id="rId11"/>
    <p:sldId id="280" r:id="rId12"/>
    <p:sldId id="286" r:id="rId13"/>
    <p:sldId id="262" r:id="rId14"/>
    <p:sldId id="263" r:id="rId15"/>
    <p:sldId id="264" r:id="rId16"/>
    <p:sldId id="265" r:id="rId17"/>
    <p:sldId id="268" r:id="rId18"/>
    <p:sldId id="283" r:id="rId19"/>
    <p:sldId id="291" r:id="rId20"/>
    <p:sldId id="267" r:id="rId21"/>
    <p:sldId id="284" r:id="rId22"/>
    <p:sldId id="271" r:id="rId23"/>
    <p:sldId id="281" r:id="rId24"/>
    <p:sldId id="293" r:id="rId25"/>
    <p:sldId id="269" r:id="rId26"/>
    <p:sldId id="270" r:id="rId27"/>
    <p:sldId id="289" r:id="rId28"/>
    <p:sldId id="292" r:id="rId29"/>
    <p:sldId id="272" r:id="rId30"/>
    <p:sldId id="285" r:id="rId31"/>
    <p:sldId id="278" r:id="rId32"/>
    <p:sldId id="276" r:id="rId33"/>
    <p:sldId id="273" r:id="rId34"/>
    <p:sldId id="290" r:id="rId35"/>
    <p:sldId id="277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69" d="100"/>
          <a:sy n="69" d="100"/>
        </p:scale>
        <p:origin x="-142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C5A81-6C41-4E93-9DCE-DB1E2906C852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E1CAB-835E-4B82-94BB-E23BA1BB9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209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E1CAB-835E-4B82-94BB-E23BA1BB9ABC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12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71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682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392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544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50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105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552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59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782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38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920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90DDD-31CE-418F-8DCC-BEF7FB086F33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84F19-C7E8-4D60-A736-811F9EC5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29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0"/>
            <a:ext cx="6012160" cy="2643182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Соседи Римской империи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92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r>
              <a:rPr lang="ru-RU" dirty="0" smtClean="0"/>
              <a:t>Древняя Персия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09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391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143644"/>
            <a:ext cx="8286808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Парфия смогла дать отпор угрозе со стороны Рима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1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5776" y="188640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Конные лучники парфян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9581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404664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Парфянская тяжелая конница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4683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188640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Битва при </a:t>
            </a:r>
            <a:r>
              <a:rPr lang="ru-RU" dirty="0" err="1" smtClean="0"/>
              <a:t>Каррах</a:t>
            </a:r>
            <a:r>
              <a:rPr lang="ru-RU" dirty="0" smtClean="0"/>
              <a:t>  53 г. до н.э.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412776"/>
            <a:ext cx="2699792" cy="41482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28184" y="5805264"/>
            <a:ext cx="291581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Марк </a:t>
            </a:r>
            <a:r>
              <a:rPr lang="ru-RU" dirty="0" err="1" smtClean="0"/>
              <a:t>Лициний</a:t>
            </a:r>
            <a:r>
              <a:rPr lang="ru-RU" dirty="0" smtClean="0"/>
              <a:t> Красс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88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3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64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321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357166"/>
            <a:ext cx="5000660" cy="42862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Рим и его соседи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956376" y="3789040"/>
            <a:ext cx="1187624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467535" y="764704"/>
            <a:ext cx="1512168" cy="12961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1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274638"/>
            <a:ext cx="447199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Задачи урока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9058" y="1142984"/>
            <a:ext cx="5000660" cy="4525963"/>
          </a:xfrm>
        </p:spPr>
        <p:txBody>
          <a:bodyPr/>
          <a:lstStyle/>
          <a:p>
            <a:pPr>
              <a:buNone/>
            </a:pPr>
            <a:r>
              <a:rPr lang="ru-RU" sz="2400" b="1" dirty="0">
                <a:solidFill>
                  <a:srgbClr val="FF0000"/>
                </a:solidFill>
              </a:rPr>
              <a:t>1. </a:t>
            </a:r>
            <a:r>
              <a:rPr lang="ru-RU" sz="2400" b="1" dirty="0" smtClean="0">
                <a:solidFill>
                  <a:srgbClr val="FF0000"/>
                </a:solidFill>
              </a:rPr>
              <a:t>Взаимоотношение с </a:t>
            </a:r>
            <a:r>
              <a:rPr lang="ru-RU" sz="2400" b="1" dirty="0">
                <a:solidFill>
                  <a:srgbClr val="FF0000"/>
                </a:solidFill>
              </a:rPr>
              <a:t>Парфией.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2. Древние германцы.</a:t>
            </a:r>
            <a:endParaRPr lang="ru-RU" sz="24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3. </a:t>
            </a:r>
            <a:r>
              <a:rPr lang="ru-RU" sz="2400" b="1" dirty="0">
                <a:solidFill>
                  <a:srgbClr val="FF0000"/>
                </a:solidFill>
              </a:rPr>
              <a:t>Что </a:t>
            </a:r>
            <a:r>
              <a:rPr lang="ru-RU" sz="2400" b="1" dirty="0" smtClean="0">
                <a:solidFill>
                  <a:srgbClr val="FF0000"/>
                </a:solidFill>
              </a:rPr>
              <a:t>нам известно </a:t>
            </a:r>
            <a:r>
              <a:rPr lang="ru-RU" sz="2400" b="1" dirty="0">
                <a:solidFill>
                  <a:srgbClr val="FF0000"/>
                </a:solidFill>
              </a:rPr>
              <a:t>о </a:t>
            </a:r>
            <a:r>
              <a:rPr lang="ru-RU" sz="2400" b="1" dirty="0" smtClean="0">
                <a:solidFill>
                  <a:srgbClr val="FF0000"/>
                </a:solidFill>
              </a:rPr>
              <a:t>древних славянах.</a:t>
            </a:r>
            <a:endParaRPr lang="ru-RU" sz="24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500702"/>
            <a:ext cx="9144000" cy="13572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85786" y="5857892"/>
            <a:ext cx="6786610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Цель урока: рассмотреть взаимоотношение Римской империи с соседними народами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74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Древние германцы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48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66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7554" y="6180892"/>
            <a:ext cx="2500330" cy="67710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/>
              <a:t>Арминий</a:t>
            </a:r>
            <a:r>
              <a:rPr lang="ru-RU" sz="2000" dirty="0" smtClean="0"/>
              <a:t> </a:t>
            </a:r>
          </a:p>
          <a:p>
            <a:pPr algn="ctr"/>
            <a:r>
              <a:rPr lang="ru-RU" dirty="0" smtClean="0"/>
              <a:t>Памятник в Германии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985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88640"/>
            <a:ext cx="6696744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Битва в </a:t>
            </a:r>
            <a:r>
              <a:rPr lang="ru-RU" smtClean="0"/>
              <a:t>Тевтобургском</a:t>
            </a:r>
            <a:r>
              <a:rPr lang="ru-RU" dirty="0" smtClean="0"/>
              <a:t> лесу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4048" y="188640"/>
            <a:ext cx="3384376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3200" dirty="0" err="1" smtClean="0"/>
              <a:t>Донар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5106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828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46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Подумайте: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Какие проблемы испытали римские легионы в Парфии и в германских лесах?</a:t>
            </a: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6990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357166"/>
            <a:ext cx="5000660" cy="42862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Рим и его соседи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956376" y="3789040"/>
            <a:ext cx="1187624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467535" y="764704"/>
            <a:ext cx="1512168" cy="12961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139952" y="908720"/>
            <a:ext cx="1440160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19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7944" y="255146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Древние славяне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4657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Какой была судьба Брута и сторонников республики.</a:t>
            </a:r>
          </a:p>
          <a:p>
            <a:r>
              <a:rPr lang="ru-RU" dirty="0" smtClean="0"/>
              <a:t>Между кем началась борьба после смерти Цезаря.</a:t>
            </a:r>
          </a:p>
          <a:p>
            <a:r>
              <a:rPr lang="ru-RU" dirty="0" smtClean="0"/>
              <a:t>На чьей стороне выступила царица Египта. Назовите ее имя.</a:t>
            </a:r>
          </a:p>
          <a:p>
            <a:r>
              <a:rPr lang="ru-RU" dirty="0" smtClean="0"/>
              <a:t>Что означает прозвище  Август.</a:t>
            </a:r>
          </a:p>
          <a:p>
            <a:r>
              <a:rPr lang="ru-RU" dirty="0" smtClean="0"/>
              <a:t>Кто такие преторианцы.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844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6672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/>
              <a:t>Охота и собирательство </a:t>
            </a:r>
            <a:r>
              <a:rPr lang="ru-RU" sz="3200" dirty="0" smtClean="0"/>
              <a:t>это какой тип хозяйства?</a:t>
            </a:r>
          </a:p>
          <a:p>
            <a:pPr algn="just"/>
            <a:endParaRPr lang="ru-RU" sz="3200" dirty="0"/>
          </a:p>
          <a:p>
            <a:pPr algn="just"/>
            <a:endParaRPr lang="ru-RU" sz="3200" b="1" dirty="0" smtClean="0"/>
          </a:p>
          <a:p>
            <a:pPr algn="just"/>
            <a:r>
              <a:rPr lang="ru-RU" sz="3200" b="1" dirty="0" smtClean="0"/>
              <a:t>Земледелие и скотоводство</a:t>
            </a:r>
            <a:r>
              <a:rPr lang="ru-RU" sz="3200" dirty="0" smtClean="0"/>
              <a:t> это какой тип хозяйства?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26876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Присваивающий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417332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Производящий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62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70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>
                <a:latin typeface="Algerian" pitchFamily="82" charset="0"/>
              </a:rPr>
              <a:t>Реконструкция славянского посёлка</a:t>
            </a:r>
          </a:p>
        </p:txBody>
      </p:sp>
      <p:pic>
        <p:nvPicPr>
          <p:cNvPr id="8198" name="Picture 6" descr="posel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81534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65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70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l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5181600" cy="254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sl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733800"/>
            <a:ext cx="449580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AutoShape 9"/>
          <p:cNvSpPr>
            <a:spLocks noGrp="1" noChangeArrowheads="1"/>
          </p:cNvSpPr>
          <p:nvPr>
            <p:ph type="title"/>
          </p:nvPr>
        </p:nvSpPr>
        <p:spPr>
          <a:prstGeom prst="roundRect">
            <a:avLst>
              <a:gd name="adj" fmla="val 16667"/>
            </a:avLst>
          </a:prstGeom>
          <a:solidFill>
            <a:srgbClr val="E0AD48"/>
          </a:soli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b="1">
                <a:solidFill>
                  <a:schemeClr val="bg1"/>
                </a:solidFill>
              </a:rPr>
              <a:t>Жилище славян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685800" y="4038600"/>
            <a:ext cx="3276600" cy="609600"/>
          </a:xfrm>
          <a:prstGeom prst="rect">
            <a:avLst/>
          </a:prstGeom>
          <a:solidFill>
            <a:srgbClr val="FFCC99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/>
              <a:t>Полуземлянки</a:t>
            </a: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5334000" y="3124200"/>
            <a:ext cx="3276600" cy="609600"/>
          </a:xfrm>
          <a:prstGeom prst="rect">
            <a:avLst/>
          </a:prstGeom>
          <a:solidFill>
            <a:srgbClr val="FFCC99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/>
              <a:t>Избы</a:t>
            </a:r>
          </a:p>
        </p:txBody>
      </p:sp>
    </p:spTree>
    <p:extLst>
      <p:ext uri="{BB962C8B-B14F-4D97-AF65-F5344CB8AC3E}">
        <p14:creationId xmlns:p14="http://schemas.microsoft.com/office/powerpoint/2010/main" val="3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9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02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3065"/>
            <a:ext cx="9144000" cy="52683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116632"/>
            <a:ext cx="9144000" cy="175432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 первые века нашей эры славяне двигались на юг, пока  не приблизились к границам империи.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1380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609600" y="427038"/>
            <a:ext cx="8229600" cy="1143000"/>
          </a:xfrm>
          <a:prstGeom prst="roundRect">
            <a:avLst>
              <a:gd name="adj" fmla="val 16667"/>
            </a:avLst>
          </a:prstGeom>
          <a:solidFill>
            <a:srgbClr val="E0AD48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Домашнее задание: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530120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dirty="0" smtClean="0"/>
              <a:t>Параграф 57</a:t>
            </a:r>
            <a:endParaRPr lang="ru-RU" sz="6600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445224"/>
            <a:ext cx="8229600" cy="1143000"/>
          </a:xfrm>
          <a:blipFill>
            <a:blip r:embed="rId4"/>
            <a:tile tx="0" ty="0" sx="100000" sy="100000" flip="none" algn="tl"/>
          </a:blipFill>
        </p:spPr>
        <p:txBody>
          <a:bodyPr/>
          <a:lstStyle/>
          <a:p>
            <a:r>
              <a:rPr lang="ru-RU" sz="4000" b="1" dirty="0"/>
              <a:t>Параграф </a:t>
            </a:r>
            <a:r>
              <a:rPr lang="ru-RU" sz="4000" b="1" dirty="0" smtClean="0"/>
              <a:t>57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90275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Подумайте: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Какие проблемы испытали римские легионы в Парфии и в германских лесах?</a:t>
            </a: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76991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357166"/>
            <a:ext cx="5000660" cy="42862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Рим и его соседи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956376" y="3789040"/>
            <a:ext cx="1187624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467535" y="764704"/>
            <a:ext cx="1512168" cy="12961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139952" y="908720"/>
            <a:ext cx="1440160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86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785794"/>
            <a:ext cx="871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Главная причина успеха это </a:t>
            </a:r>
            <a:r>
              <a:rPr lang="ru-RU" sz="2400" b="1" dirty="0" smtClean="0"/>
              <a:t>сила</a:t>
            </a:r>
            <a:r>
              <a:rPr lang="ru-RU" sz="2400" dirty="0" smtClean="0"/>
              <a:t> римских легионов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214290"/>
            <a:ext cx="5836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Почему Рим </a:t>
            </a:r>
            <a:r>
              <a:rPr lang="ru-RU" sz="2400" dirty="0" smtClean="0"/>
              <a:t>завоевал огромную территорию?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7494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Битва при </a:t>
            </a:r>
            <a:r>
              <a:rPr lang="ru-RU" dirty="0" err="1" smtClean="0"/>
              <a:t>Пидне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96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7"/>
          <a:stretch>
            <a:fillRect/>
          </a:stretch>
        </p:blipFill>
        <p:spPr>
          <a:xfrm flipH="1">
            <a:off x="6143604" y="5143512"/>
            <a:ext cx="3000396" cy="1442498"/>
          </a:xfrm>
        </p:spPr>
      </p:pic>
    </p:spTree>
    <p:extLst>
      <p:ext uri="{BB962C8B-B14F-4D97-AF65-F5344CB8AC3E}">
        <p14:creationId xmlns:p14="http://schemas.microsoft.com/office/powerpoint/2010/main" val="187021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263174"/>
            <a:ext cx="6192688" cy="36933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Какое государство существовало на месте Парфии?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457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226</Words>
  <Application>Microsoft Office PowerPoint</Application>
  <PresentationFormat>Экран (4:3)</PresentationFormat>
  <Paragraphs>50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Соседи Римской империи</vt:lpstr>
      <vt:lpstr>Задачи урока</vt:lpstr>
      <vt:lpstr>Повторение</vt:lpstr>
      <vt:lpstr>Подумайте:</vt:lpstr>
      <vt:lpstr>Рим и его соседи</vt:lpstr>
      <vt:lpstr>Презентация PowerPoint</vt:lpstr>
      <vt:lpstr>Битва при Пидне</vt:lpstr>
      <vt:lpstr>Презентация PowerPoint</vt:lpstr>
      <vt:lpstr>Презентация PowerPoint</vt:lpstr>
      <vt:lpstr>Древняя Персия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Рим и его соседи</vt:lpstr>
      <vt:lpstr>Древние германцы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Подумайте:</vt:lpstr>
      <vt:lpstr>Рим и его соседи</vt:lpstr>
      <vt:lpstr>Презентация PowerPoint</vt:lpstr>
      <vt:lpstr>Презентация PowerPoint</vt:lpstr>
      <vt:lpstr>Реконструкция славянского посёлка</vt:lpstr>
      <vt:lpstr>Жилище славян</vt:lpstr>
      <vt:lpstr>Презентация PowerPoint</vt:lpstr>
      <vt:lpstr>Презентация PowerPoint</vt:lpstr>
      <vt:lpstr>Параграф 57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Рим и его соседи</dc:title>
  <dc:creator>Пользователь Windows</dc:creator>
  <cp:lastModifiedBy>Пользователь Windows</cp:lastModifiedBy>
  <cp:revision>40</cp:revision>
  <dcterms:created xsi:type="dcterms:W3CDTF">2024-05-13T14:54:02Z</dcterms:created>
  <dcterms:modified xsi:type="dcterms:W3CDTF">2024-05-20T07:39:34Z</dcterms:modified>
</cp:coreProperties>
</file>