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1263" r:id="rId3"/>
    <p:sldId id="1262" r:id="rId4"/>
    <p:sldId id="1264" r:id="rId5"/>
    <p:sldId id="1237" r:id="rId6"/>
    <p:sldId id="1267" r:id="rId7"/>
    <p:sldId id="1270" r:id="rId8"/>
    <p:sldId id="1265" r:id="rId9"/>
    <p:sldId id="1266" r:id="rId10"/>
    <p:sldId id="1268" r:id="rId11"/>
    <p:sldId id="1269" r:id="rId12"/>
    <p:sldId id="1271" r:id="rId13"/>
    <p:sldId id="1273" r:id="rId14"/>
    <p:sldId id="1274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6" autoAdjust="0"/>
    <p:restoredTop sz="85102" autoAdjust="0"/>
  </p:normalViewPr>
  <p:slideViewPr>
    <p:cSldViewPr snapToGrid="0">
      <p:cViewPr varScale="1">
        <p:scale>
          <a:sx n="59" d="100"/>
          <a:sy n="59" d="100"/>
        </p:scale>
        <p:origin x="1056" y="66"/>
      </p:cViewPr>
      <p:guideLst>
        <p:guide orient="horz" pos="2115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обучающихся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Лист1!$A$2:$A$6</c:f>
              <c:strCache>
                <c:ptCount val="5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  <c:pt idx="4">
                  <c:v>2021/22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5262</c:v>
                </c:pt>
                <c:pt idx="1">
                  <c:v>6127</c:v>
                </c:pt>
                <c:pt idx="2">
                  <c:v>6741</c:v>
                </c:pt>
                <c:pt idx="3">
                  <c:v>6774</c:v>
                </c:pt>
                <c:pt idx="4">
                  <c:v>7161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D0-4AFF-A49C-D47829B1A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0243215"/>
        <c:axId val="1950242383"/>
      </c:lineChart>
      <c:catAx>
        <c:axId val="1950243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0242383"/>
        <c:crosses val="autoZero"/>
        <c:auto val="1"/>
        <c:lblAlgn val="ctr"/>
        <c:lblOffset val="100"/>
        <c:noMultiLvlLbl val="0"/>
      </c:catAx>
      <c:valAx>
        <c:axId val="1950242383"/>
        <c:scaling>
          <c:orientation val="minMax"/>
          <c:max val="7200"/>
          <c:min val="5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0243215"/>
        <c:crosses val="autoZero"/>
        <c:crossBetween val="between"/>
        <c:majorUnit val="4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tx2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по группам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B3D-4DBA-80A3-D011E7451A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3D-4DBA-80A3-D011E7451A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B3D-4DBA-80A3-D011E7451A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B3D-4DBA-80A3-D011E7451A0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B3D-4DBA-80A3-D011E7451A0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B3D-4DBA-80A3-D011E7451A0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B3D-4DBA-80A3-D011E7451A0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B3D-4DBA-80A3-D011E7451A0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B3D-4DBA-80A3-D011E7451A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Лист1!$A$2:$A$10</c:f>
              <c:strCache>
                <c:ptCount val="8"/>
                <c:pt idx="3">
                  <c:v>ЗПР</c:v>
                </c:pt>
                <c:pt idx="4">
                  <c:v>Умственная отсталость</c:v>
                </c:pt>
                <c:pt idx="5">
                  <c:v>ТНР</c:v>
                </c:pt>
                <c:pt idx="6">
                  <c:v>РАС</c:v>
                </c:pt>
                <c:pt idx="7">
                  <c:v>Иные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3" formatCode="0.0%">
                  <c:v>0.51400000000000001</c:v>
                </c:pt>
                <c:pt idx="4" formatCode="0.0%">
                  <c:v>0.32200000000000001</c:v>
                </c:pt>
                <c:pt idx="5" formatCode="0.0%">
                  <c:v>8.2000000000000003E-2</c:v>
                </c:pt>
                <c:pt idx="6" formatCode="0.0%">
                  <c:v>1.7000000000000001E-2</c:v>
                </c:pt>
                <c:pt idx="7" formatCode="0.0%">
                  <c:v>6.5000000000000002E-2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8B-4C5E-9C27-D85F2D111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8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28575"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Обучающиесяс ОВЗ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40000"/>
                    <a:lumOff val="6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4A6-4E6F-B671-C5CF82D6A549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accent1">
                    <a:lumMod val="40000"/>
                    <a:lumOff val="6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A6-4E6F-B671-C5CF82D6A549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4A6-4E6F-B671-C5CF82D6A549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4A6-4E6F-B671-C5CF82D6A5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 специальных школах</c:v>
                </c:pt>
                <c:pt idx="1">
                  <c:v>в обычных школах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6-4E6F-B671-C5CF82D6A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28575">
      <a:solidFill>
        <a:schemeClr val="tx2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1A6D982D-B997-4B0D-AB77-E41994639996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A8B29B8B-6805-402E-9A97-9E96F7B6C3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950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839788" y="1716088"/>
            <a:ext cx="8239126" cy="46355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B7DAD-EDB5-4B04-B333-E7960631A10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54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07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030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692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081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539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410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23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728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868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432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028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579563" y="2000250"/>
            <a:ext cx="9601201" cy="5400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0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6E70C-D1C9-409D-BC7E-971E1F42A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8405A-A2DA-4049-AE48-D5BE60A00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23BF7B-F09B-402D-B19D-3FBC8C667D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B43667-295F-4D14-8AB0-4A4CFCAC32E1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058227-E801-4A78-8859-3B7A1FA33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50378D-075D-497F-A75E-3A265891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DB812-D6B2-44EA-B688-1D40097F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1CE4B5-9216-4182-B9B7-5CE8BBD36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738A94-9EDD-43E5-9209-D57613A2CB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A54FF1-86AE-45A0-A5BA-7E4BEA9AEA63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EFCF4D-F170-4C14-BA2A-8942483D8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85645A-CEC7-40D6-B54A-71F63E26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342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73FCF6-7E47-43A6-99DB-75B003181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E5435C-6871-4C49-A21C-9EEBFACE2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3C3D6F-5093-46AD-AE3B-3110FE41AC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651A-62CA-4D8E-A742-A66B7D6C65ED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0CC7E4-5014-4929-98C0-ECEAA1F8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340BE-AA41-4F31-A5A4-EDA467A4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2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DD935-F80E-4DD4-8871-7AF95F310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0D5299-16C7-4F71-8753-F388D6D42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9F4834-5B10-4AEE-B58B-A1580494E5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2300C2-9372-4C0C-99D8-47FF6730BB92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2FA3F-232E-4F4D-B85D-4E893AC3B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B3C1C7-6E40-4E7A-8640-8AF7FE101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76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E7F49-D5A4-414D-867D-553ADE605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150770-2FD1-4C6A-A093-866E7E2F7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528B5F-CE56-40D1-A9BB-A07091A284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14D6170-D43B-40DE-9B23-F0A4BFB87F7A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64C4BC-D85C-4D89-8443-A2151FF57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79287F-1ED8-4A7A-8AA5-91A37AD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963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A7907-9FF5-47EF-B54D-84CC9E886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50EE57-F21A-4740-A9CB-974CF72D6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A7DC2D-1161-4F65-A55B-04B1A5567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76BABD-7600-4D7B-840A-68D3E597CE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839CAB-059E-4B36-820D-97933EEF68A3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6AE2E0-E533-4201-AD33-C56EDBF78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4998C2-F96B-4B19-B1CE-71A947B0F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36D22-E740-42EE-AEC4-4F1E51F49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C7F8D2-205D-4FAD-BCA4-EB06423E8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470235-319D-43C8-A62A-C8EFCD3E9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BCDA10-0328-45E1-8B69-6A1AA2FFE9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0EED534-25BC-45F1-A585-262DD8238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E19787A-1484-48BD-8414-FC2B70630C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B63DA5-D307-4576-B173-86B2C1EE08F0}" type="datetime1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AB981B-272F-47E2-87EB-7E127B154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35A929-C8FC-4E4B-BAB7-2F56D5EC6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55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B916E-FD09-4932-98EA-BB7BEBED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932D252-CBCD-4ED9-B3AD-5776A6CD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00B1E-0683-4BD1-8D03-D930172590E8}" type="datetime1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5E32BC-7957-4030-963B-5FF79E458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DCA71A-473A-4F59-8970-76E602BF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77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21B317-2220-4EF9-AC94-9D9FBD38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23ED5F-0AE6-4EFA-ABC8-E2F744DF6161}" type="datetime1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D5BE63-D2F6-4263-AD3B-36EDF50B6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909B3D-D8E2-48F8-B43D-1C894B30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5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DA159-39A2-4BD9-8B0C-9A8C172D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04A213-6EDA-4D91-8C9F-D6CC96FFF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8D8F5D-E655-417B-82F7-DA609E34E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7ABB9-4ED9-4B66-ADB9-FE6EF660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72BD-737A-4E07-9CE2-2ECEE4BEC909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03B560-566C-43E1-A2B4-C037A165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8F0253-4EED-49CC-A2CC-C6F8D28E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28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4A472-3648-4EBB-8B8D-A471BD57E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83CE4F-B9C0-4C87-B6EB-16631817A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0F051E-66CB-46C2-82D1-206959485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C8076A-181A-4BCC-82FC-9CDEF9F5C9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2A6528-A0E4-48F2-B099-F24F02149D9C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A0B776-A576-4ABC-A694-CDD5017A9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0FDBB1-CB5A-470A-A643-E729B28E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2D5C0-276D-43B7-BA1F-E073B2D5A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9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3A783-A2B4-4B52-BE04-13ABD620F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6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94709" y="286997"/>
            <a:ext cx="10814411" cy="87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901" tIns="60951" rIns="121901" bIns="60951"/>
          <a:lstStyle/>
          <a:p>
            <a:r>
              <a:rPr lang="ru-RU" sz="24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</a:t>
            </a:r>
          </a:p>
          <a:p>
            <a:r>
              <a:rPr lang="ru-RU" sz="24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</a:t>
            </a:r>
            <a:endParaRPr lang="ru-RU" sz="2400" b="1" dirty="0">
              <a:solidFill>
                <a:srgbClr val="A8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979714" y="1628591"/>
            <a:ext cx="10123714" cy="3634579"/>
          </a:xfrm>
          <a:prstGeom prst="rect">
            <a:avLst/>
          </a:prstGeom>
        </p:spPr>
        <p:txBody>
          <a:bodyPr lIns="121901" tIns="60951" rIns="121901" bIns="60951"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dirty="0" smtClean="0"/>
              <a:t>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обеспечении соблюдения прав детей с ограниченными возможностями здоровья на образование на территории Тверской области в 2021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218870">
              <a:lnSpc>
                <a:spcPts val="4400"/>
              </a:lnSpc>
              <a:spcBef>
                <a:spcPts val="0"/>
              </a:spcBef>
            </a:pP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3015903" y="5338778"/>
            <a:ext cx="6673361" cy="77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1" tIns="60951" rIns="121901" bIns="60951">
            <a:spAutoFit/>
          </a:bodyPr>
          <a:lstStyle/>
          <a:p>
            <a:pPr algn="ctr">
              <a:buNone/>
              <a:defRPr/>
            </a:pPr>
            <a:r>
              <a:rPr lang="ru-RU" sz="2133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г. Тверь</a:t>
            </a:r>
          </a:p>
          <a:p>
            <a:pPr algn="ctr">
              <a:buNone/>
              <a:defRPr/>
            </a:pPr>
            <a:r>
              <a:rPr lang="ru-RU" sz="2133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33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2133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2133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2021 года</a:t>
            </a: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1"/>
            <a:ext cx="1002709" cy="1244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0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ФГОС ОБРАЗОВАНИЯ ОБУЧАЮЩИХСЯ С ОВЗ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1436914" y="882779"/>
            <a:ext cx="10107385" cy="11862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необходимых условий получения общего образования обучающимися с ОВЗ; разработка примерных адаптированных образовательных программ; конкретные требования к результатам освоения программ и итоговым достижениям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36914" y="2189251"/>
            <a:ext cx="10107385" cy="326347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основе ФГОС НОО ОВЗ - разработано 4 варианта АООП                  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(увеличение удельного веса компонента жизненной компетенции от первого варианта к четвертому – соответственно уменьшение удельного веса академического компонента; увеличение сроков обучения при необходимости) – </a:t>
            </a:r>
          </a:p>
          <a:p>
            <a:pPr marL="358775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 окончании обучения: 1 и 2 вариант –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АТТЕСТАТ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3 и 4 вариант – 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СВИДЕТЕЛЬСТВО ОБ ОБУЧЕНИИ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основе ФГОС УО (ИН) – разработано 2 варианта АООП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 окончании обучения –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СВИДЕТЕЛЬСТВО ОБ ОБУЧЕНИИ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основе ФГОС образовательная организация может разработать в соответствии со спецификой своей образовательной деятельности один или несколько вариантов АООП с учетом особых образовательных потребностей обучающихся с ОВЗ </a:t>
            </a:r>
            <a:endParaRPr lang="ru-RU" sz="2000" dirty="0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28793" y="6216477"/>
            <a:ext cx="4993983" cy="4416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19.12.2014 № 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1598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1599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14498" y="5573812"/>
            <a:ext cx="9647627" cy="5359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Примерные АООП размещены на сайте 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fgosreestr.ru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8" y="5571788"/>
            <a:ext cx="692494" cy="692494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384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ФГОС ОСНОВНОГО ОБЩЕГО ОБРАЗОВАНИЯ ОБУЧАЮЩИХСЯ С ОВЗ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43756" y="5133130"/>
            <a:ext cx="9784215" cy="82798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Примерные АООП размещены на сайте Института коррекционной педагогики РАО: 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ikp-rao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frc-ovz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806" y="4996105"/>
            <a:ext cx="692494" cy="692494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1515806" y="1936545"/>
            <a:ext cx="1782372" cy="19526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вариантов АООП ООО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2771" y="1334699"/>
            <a:ext cx="6678386" cy="39904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варианта АООП ООО - для обучающихся с нарушениями слуха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2771" y="1877175"/>
            <a:ext cx="6678386" cy="44130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варианта АООП ООО - для обучающихся с нарушениями зрения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12771" y="2474462"/>
            <a:ext cx="6678386" cy="42426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варианта АООП ООО - для обучающихся с ТНР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12771" y="3026848"/>
            <a:ext cx="6678386" cy="41924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 АООП ООО - для обучающихся с ЗПР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12771" y="3606943"/>
            <a:ext cx="6678386" cy="41924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варианта АООП ООО - для обучающихся с НОДА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12771" y="4201721"/>
            <a:ext cx="6678386" cy="41924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варианта АООП ООО - для обучающихся с РАС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>
            <a:stCxn id="4" idx="1"/>
          </p:cNvCxnSpPr>
          <p:nvPr/>
        </p:nvCxnSpPr>
        <p:spPr>
          <a:xfrm flipH="1">
            <a:off x="3967843" y="1534224"/>
            <a:ext cx="244928" cy="66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967746" y="2062456"/>
            <a:ext cx="244928" cy="66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967746" y="2720550"/>
            <a:ext cx="244928" cy="66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967746" y="4405860"/>
            <a:ext cx="244928" cy="66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298179" y="2822888"/>
            <a:ext cx="669470" cy="550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967746" y="3258384"/>
            <a:ext cx="244928" cy="66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992239" y="3875875"/>
            <a:ext cx="244928" cy="66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3967649" y="1557882"/>
            <a:ext cx="24590" cy="2868454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15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719736" cy="1230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 ПРОЕКТЕ МЕЖВЕДОМСТВЕННОГО КОМПЛЕКСНОГО ПЛАНА МЕРОПРИЯТИЙ ПО РАЗВИТИЮ ИНКЛЮЗИВНОГО ОБРАЗОВАНИЯ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до 2030 года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5875" y="1618159"/>
            <a:ext cx="387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плана: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82589" y="2191215"/>
            <a:ext cx="10107385" cy="300323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оказания  ранней помощи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психолого-педагогического и медико-социального сопровождения детей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Модернизация системы подготовки кадров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современного ребенка с ОВЗ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современной семьи как полноправного участника образовательного процесса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инклюзивной среды в образовании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сети отдельных образовательных организаций как ресурсных центров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40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348064" y="276002"/>
            <a:ext cx="1045028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РАЗВИТИЕ СИСТЕМЫ РАННЕЙ И ПСИХОЛОГО-ПЕДАГОГИЧЕСКОЙ ПОМОЩИ ДЕТЯМ В ТВЕРСКОЙ ОБЛАСТИ ДО 2030 ГОДА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44176" y="3735615"/>
            <a:ext cx="2348961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539750" algn="just" eaLnBrk="0" hangingPunct="0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5005"/>
          <a:stretch>
            <a:fillRect/>
          </a:stretch>
        </p:blipFill>
        <p:spPr bwMode="auto">
          <a:xfrm>
            <a:off x="183787" y="46223"/>
            <a:ext cx="828675" cy="10287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611693" y="6378358"/>
            <a:ext cx="373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5005"/>
          <a:stretch>
            <a:fillRect/>
          </a:stretch>
        </p:blipFill>
        <p:spPr bwMode="auto">
          <a:xfrm>
            <a:off x="183787" y="70936"/>
            <a:ext cx="828675" cy="10287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29" y="1229729"/>
            <a:ext cx="2090057" cy="18855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58342" y="1332373"/>
            <a:ext cx="3385457" cy="1200329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ГКУ «Тверской областной центр психолого-педагогической, медицинской и социальной помощи»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1332373"/>
            <a:ext cx="3385457" cy="1200329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ГКУ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Осташковский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 центр»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73628" y="3115326"/>
            <a:ext cx="26996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детям: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нарушением слуха, зрения, речи, с  РАС, с ДЦП, с интеллектуальными нарушениями, с нарушением поведения.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родителям. 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ПМПК.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43700" y="3575070"/>
            <a:ext cx="1904999" cy="53607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43700" y="4317759"/>
            <a:ext cx="1904999" cy="53607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Вышневолоцкий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7301483" y="2626122"/>
            <a:ext cx="484632" cy="489204"/>
          </a:xfrm>
          <a:prstGeom prst="down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996543" y="3160532"/>
            <a:ext cx="603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СЕТИ ФИЛИАЛОВ ППМС-ЦЕНТРОВ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871858" y="4317759"/>
            <a:ext cx="1904999" cy="52480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Ржевский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15542" y="4361301"/>
            <a:ext cx="1904999" cy="514956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Торжокский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12821" y="5060448"/>
            <a:ext cx="1904999" cy="514956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Бежецкий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743700" y="5060448"/>
            <a:ext cx="1904999" cy="514956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871858" y="5060448"/>
            <a:ext cx="1904999" cy="514956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Нелидовский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43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719736" cy="1230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ОБРАЗОВАНИЕ ДЕТЕЙ С ОСОБЫМИ ОБРАЗОВАТЕЛЬНЫМИ ПОТРЕБНОСТЯМИ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359463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0704" y="1085863"/>
            <a:ext cx="3871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 на 2022 год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82589" y="1609083"/>
            <a:ext cx="10107385" cy="46284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механизмов создания специальных образовательных условий через консолидацию имеющихся материально-технических и кадровых ресурсов в рамках базовых инклюзивных школ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ФГОС ОВЗ на ступенях начального и основного общего образования с учетом требований к их реализации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ранней и психолого-педагогической помощи в муниципальных образованиях Тверской области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межведомственного комплексного плана мероприятий по развитию инклюзивного образования до 2030 года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4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ДОКУМЕНТЫ, РЕГЛАМЕНТИРУЮЩИЕ ОБУЧЕНИЕ ДЕТЕЙ С ОВЗ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979714" y="1239252"/>
            <a:ext cx="10897861" cy="52998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03.05.2012 № 46-ФЗ «О ратификации Конвенции о правах инвалидов»;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начального общего образования обучающихся с ограниченными возможностями здоровья (утвержден приказом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19.12.2014 № 1598);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образования обучающихся с умственной отсталостью (интеллектуальными нарушениями) (утвержден приказом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19.12.2014 № 1599);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основного общего образования (утвержден приказами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17.12.2010 № 1897, Министерства просвещения РФ от 31.05.2021 № 287);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среднего общего образования (утвержден приказом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17.05.2012 № 413);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положение о психолого-педагогическом консилиуме образовательной организации (утверждено распоряжением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09.09.2019 № Р-93);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положение об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оказании логопедической помощи в организациях, осуществляющих образовательную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(утверждено распоряжением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06.08.2019 № Р-75);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граждан на обучение по образовательным программам начального общего, основного общего и среднего  общего образования (утвержден приказом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02.09.2020 № 458);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 (утвержден приказом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22.03.2021 № 115);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 требования к организациям воспитания и обучения, отдыха и оздоровления детей и молодежи (утверждены постановлением Главного государственного санитарного врача РФ от 28.09.202 № 28)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97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ВАРИАТИВНОСТЬ ФОРМ ПОЛУЧЕНИЯ ОБРАЗОВАНИЯ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1812471" y="1030313"/>
            <a:ext cx="9323615" cy="12230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равного доступа к образованию для всех обучающихся с учетом разнообразия особых образовательных потребностей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индивидуальных возможностей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82841" y="2844216"/>
            <a:ext cx="2782874" cy="23319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отдельных классах (группах)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12471" y="2870912"/>
            <a:ext cx="2808514" cy="23319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отдельных организациях, осуществляющих образовательную деятельность</a:t>
            </a:r>
            <a:endParaRPr lang="ru-RU" sz="2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460760" y="2844216"/>
            <a:ext cx="2675326" cy="23319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Совместно с другими обучающимися (инклюзивно)</a:t>
            </a:r>
            <a:endParaRPr lang="ru-RU" sz="2200" dirty="0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433457" y="2253343"/>
            <a:ext cx="8164" cy="5908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792186" y="2532451"/>
            <a:ext cx="7380514" cy="1632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792186" y="2532451"/>
            <a:ext cx="0" cy="31176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156369" y="2548779"/>
            <a:ext cx="0" cy="295437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88028" y="5521503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31 %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189515" y="5213221"/>
            <a:ext cx="0" cy="31176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9854588" y="5176157"/>
            <a:ext cx="0" cy="31176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33457" y="5209738"/>
            <a:ext cx="0" cy="31176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441621" y="5506454"/>
            <a:ext cx="3402081" cy="15049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142661" y="5583000"/>
            <a:ext cx="1094015" cy="368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69 %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58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СПЕЦИАЛЬНЫЕ УСЛОВИЯ ДЛЯ ПОЛУЧЕНИЯ ОБРАЗОВАНИЯ ОБУЧАЮЩИМИСЯ С ОВЗ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1616793" y="1206324"/>
            <a:ext cx="4571733" cy="1185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специальных образовательных программ и методов обучения и воспитания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89672" y="3705112"/>
            <a:ext cx="4565429" cy="11216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Кадровое  обеспечение образовательного процесса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(в соответствии с рекомендациями ПМПК)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89672" y="1206324"/>
            <a:ext cx="4571729" cy="11797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специальных технических средств обучения коллективного и индивидуального пользования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9672" y="2524853"/>
            <a:ext cx="4571729" cy="10498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групповых и индивидуальных коррекционных занятий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16793" y="4957181"/>
            <a:ext cx="9783108" cy="7603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условия, без которых невозможно или затруднено освоение образовательных программ</a:t>
            </a:r>
            <a:endParaRPr lang="ru-RU" sz="2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16793" y="2518367"/>
            <a:ext cx="4571735" cy="10363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специальных учебников, учебных пособий  и дидактических материалов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16793" y="3669821"/>
            <a:ext cx="4571733" cy="11339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доступа в здания организаций, осуществляющих образовательную деятельность</a:t>
            </a:r>
            <a:endParaRPr lang="ru-RU" sz="2000" dirty="0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66014" y="5863215"/>
            <a:ext cx="5733887" cy="5301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79 Федерального закона от 29.12.2012 № 273-ФЗ «Об образовании в Российской Федерации»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АДАПТИРОВАННАЯ ОБРАЗОВАТЕЛЬНАЯ ПРОГРАММА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1646627" y="1239252"/>
            <a:ext cx="9734387" cy="19526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Адаптированная образовательная программа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образовательная программа, адаптированная для обучения лиц с ОВЗ с учетом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 (пункт 28 статьи 2)</a:t>
            </a:r>
            <a:endParaRPr lang="ru-RU" sz="2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46627" y="3451871"/>
            <a:ext cx="9715500" cy="169685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Общее образование обучающихся с ограниченными возможностями здоровья осуществляется в организациях, осуществляющих образовательную деятельность по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адаптированным основным общеобразовательным программам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таких организациях создаются специальные условия для получения образования обучающимися (часть 2 статьи 79)</a:t>
            </a:r>
            <a:endParaRPr lang="ru-RU" sz="2200" dirty="0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33027" y="5578819"/>
            <a:ext cx="4247987" cy="5301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образовании в Российской Федерации»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6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КАДРОВОЕ ОБЕСПЕЧЕНИЕ ОБРАЗОВАТЕЛЬНОГО ПРОЦЕССА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1616793" y="1338650"/>
            <a:ext cx="4571733" cy="1185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УЧИТЕЛЬ-ДЕФЕКТОЛОГ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83372" y="3328329"/>
            <a:ext cx="4565429" cy="11216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ТЬЮТОР, АССИСТЕНТ (ПОМОЩНИК)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83372" y="1386729"/>
            <a:ext cx="4571729" cy="11797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16793" y="3322199"/>
            <a:ext cx="4571733" cy="11339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sz="2000" dirty="0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66014" y="5467595"/>
            <a:ext cx="5733887" cy="5301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22.03.2021 № 115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Левая круглая скобка 4"/>
          <p:cNvSpPr/>
          <p:nvPr/>
        </p:nvSpPr>
        <p:spPr>
          <a:xfrm rot="16200000">
            <a:off x="3645885" y="984326"/>
            <a:ext cx="480632" cy="3559630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90108" y="2521914"/>
            <a:ext cx="2792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6-12 обучающихся с ОВЗ</a:t>
            </a:r>
          </a:p>
        </p:txBody>
      </p:sp>
      <p:sp>
        <p:nvSpPr>
          <p:cNvPr id="17" name="Левая круглая скобка 16"/>
          <p:cNvSpPr/>
          <p:nvPr/>
        </p:nvSpPr>
        <p:spPr>
          <a:xfrm rot="16200000">
            <a:off x="8890371" y="1037699"/>
            <a:ext cx="480632" cy="3559630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796539" y="2610961"/>
            <a:ext cx="2668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6-12 обучающихся с ОВЗ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90108" y="4501293"/>
            <a:ext cx="2475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ОВЗ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911956" y="4464916"/>
            <a:ext cx="2552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ОВЗ</a:t>
            </a:r>
          </a:p>
        </p:txBody>
      </p:sp>
      <p:sp>
        <p:nvSpPr>
          <p:cNvPr id="22" name="Левая круглая скобка 21"/>
          <p:cNvSpPr/>
          <p:nvPr/>
        </p:nvSpPr>
        <p:spPr>
          <a:xfrm rot="16200000">
            <a:off x="3645883" y="2912556"/>
            <a:ext cx="480632" cy="3559630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Левая круглая скобка 22"/>
          <p:cNvSpPr/>
          <p:nvPr/>
        </p:nvSpPr>
        <p:spPr>
          <a:xfrm rot="16200000">
            <a:off x="8890371" y="2906145"/>
            <a:ext cx="480632" cy="3559630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719736" cy="96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ДЕЯТЕЛЬНОСТЬ ПСИХОЛОГО-ПЕДАГОГИЧЕСКОГО КОНСИЛИУМА ОБРАЗОВАТЕЛЬНОЙ ОРГАНИЗАЦИИ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1484618" y="1457770"/>
            <a:ext cx="9998091" cy="9161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деятельности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 и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организации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21186" y="5878897"/>
            <a:ext cx="5390231" cy="4416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09.09.2019 № Р-93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84618" y="2881902"/>
            <a:ext cx="4736568" cy="9950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трудностей детей в обучении и развитии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46141" y="2894079"/>
            <a:ext cx="4736568" cy="9717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рекомендаций по психолого-педагогическому сопровождению обучающихся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84618" y="4171244"/>
            <a:ext cx="4736568" cy="9950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участников образовательных отношений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55435" y="4176158"/>
            <a:ext cx="4736568" cy="9950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выполнением рекомендаций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67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75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ОБЩЕЕ ОБРАЗОВАНИЕ ОБУЧАЮЩИХСЯ С ОВЗ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10241712"/>
              </p:ext>
            </p:extLst>
          </p:nvPr>
        </p:nvGraphicFramePr>
        <p:xfrm>
          <a:off x="1649451" y="2610537"/>
          <a:ext cx="3249120" cy="295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34969" y="1407170"/>
            <a:ext cx="4278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численности обучающихся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83752326"/>
              </p:ext>
            </p:extLst>
          </p:nvPr>
        </p:nvGraphicFramePr>
        <p:xfrm>
          <a:off x="6400800" y="2610538"/>
          <a:ext cx="4190224" cy="295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00666" y="1284059"/>
            <a:ext cx="4359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численности обучающихся по нозологическим группам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2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57566" y="276725"/>
            <a:ext cx="10620009" cy="75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899" tIns="60949" rIns="121899" bIns="60949"/>
          <a:lstStyle/>
          <a:p>
            <a:pPr algn="ctr">
              <a:defRPr/>
            </a:pPr>
            <a:r>
              <a:rPr lang="ru-RU" sz="24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ТЕНДЕНЦИИ РАЗВИТИЯ ОБРАЗОВАНИЯ ОБУЧАЮЩИХСЯ С ОВЗ В ТВЕРСКОЙ ОБЛАСТИ</a:t>
            </a:r>
            <a:endParaRPr lang="ru-RU" sz="24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92000" y="102732"/>
            <a:ext cx="1002709" cy="1244741"/>
          </a:xfrm>
          <a:prstGeom prst="rect">
            <a:avLst/>
          </a:prstGeom>
          <a:noFill/>
        </p:spPr>
      </p:pic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843702" y="6539077"/>
            <a:ext cx="2133600" cy="23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704740534"/>
              </p:ext>
            </p:extLst>
          </p:nvPr>
        </p:nvGraphicFramePr>
        <p:xfrm>
          <a:off x="1616528" y="1993669"/>
          <a:ext cx="3412672" cy="3795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721203" y="1347473"/>
            <a:ext cx="3307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детей с ОВЗ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.siteapi.org/Mpsldvzr1OfIReOL0emP7Hz-T-A=/0x0:591x578/4ca3536f1eeef9d.s.siteapi.org/img/nn3685m16j4c0ooccscw0kcowc84w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982" y="3767220"/>
            <a:ext cx="2275416" cy="22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 rot="5400000">
            <a:off x="8771364" y="3394586"/>
            <a:ext cx="350030" cy="31504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106415" y="3841461"/>
            <a:ext cx="3534840" cy="1015663"/>
          </a:xfrm>
          <a:prstGeom prst="rect">
            <a:avLst/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БАЗОВЫХ инклюзивных школ в муниципальных образованиях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9820212" y="4879902"/>
            <a:ext cx="0" cy="378964"/>
          </a:xfrm>
          <a:prstGeom prst="straightConnector1">
            <a:avLst/>
          </a:prstGeom>
          <a:ln w="76200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106415" y="5281395"/>
            <a:ext cx="3534841" cy="1015663"/>
          </a:xfrm>
          <a:prstGeom prst="rect">
            <a:avLst/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Консолидация материально- технических и кадровых ресурсов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48481" y="1818367"/>
            <a:ext cx="1838177" cy="1477328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численность детей с ОВЗ в обычных школах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03078" y="1818367"/>
            <a:ext cx="1838177" cy="1477328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кадровых и материально-технических ресурсов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25779" y="1839483"/>
            <a:ext cx="1838177" cy="1477328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родителей на выбор образовательной организации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7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</TotalTime>
  <Words>1085</Words>
  <Application>Microsoft Office PowerPoint</Application>
  <PresentationFormat>Широкоэкранный</PresentationFormat>
  <Paragraphs>144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Ермакова Светлана Модестовна</dc:creator>
  <cp:lastModifiedBy>Evgenyay Aleksandrovna Veselkova1</cp:lastModifiedBy>
  <cp:revision>273</cp:revision>
  <cp:lastPrinted>2021-12-14T12:34:30Z</cp:lastPrinted>
  <dcterms:created xsi:type="dcterms:W3CDTF">2021-05-26T11:15:34Z</dcterms:created>
  <dcterms:modified xsi:type="dcterms:W3CDTF">2021-12-23T14:36:40Z</dcterms:modified>
</cp:coreProperties>
</file>