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9" r:id="rId2"/>
    <p:sldId id="257" r:id="rId3"/>
    <p:sldId id="263" r:id="rId4"/>
    <p:sldId id="264" r:id="rId5"/>
    <p:sldId id="265" r:id="rId6"/>
    <p:sldId id="266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62" r:id="rId28"/>
    <p:sldId id="288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33"/>
    <a:srgbClr val="008000"/>
    <a:srgbClr val="51E1AA"/>
    <a:srgbClr val="30DC9A"/>
    <a:srgbClr val="0086E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13" Type="http://schemas.openxmlformats.org/officeDocument/2006/relationships/image" Target="../media/image47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12" Type="http://schemas.openxmlformats.org/officeDocument/2006/relationships/image" Target="../media/image46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11" Type="http://schemas.openxmlformats.org/officeDocument/2006/relationships/image" Target="../media/image45.jpeg"/><Relationship Id="rId5" Type="http://schemas.openxmlformats.org/officeDocument/2006/relationships/image" Target="../media/image39.jpeg"/><Relationship Id="rId15" Type="http://schemas.openxmlformats.org/officeDocument/2006/relationships/image" Target="../media/image49.png"/><Relationship Id="rId10" Type="http://schemas.openxmlformats.org/officeDocument/2006/relationships/image" Target="../media/image44.jpeg"/><Relationship Id="rId4" Type="http://schemas.openxmlformats.org/officeDocument/2006/relationships/image" Target="../media/image38.jpeg"/><Relationship Id="rId9" Type="http://schemas.openxmlformats.org/officeDocument/2006/relationships/image" Target="../media/image43.jpeg"/><Relationship Id="rId14" Type="http://schemas.openxmlformats.org/officeDocument/2006/relationships/image" Target="../media/image4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nsportal.ru/" TargetMode="External"/><Relationship Id="rId7" Type="http://schemas.openxmlformats.org/officeDocument/2006/relationships/hyperlink" Target="http://zanimatika.narod.ru/" TargetMode="External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ogle.ru/" TargetMode="External"/><Relationship Id="rId5" Type="http://schemas.openxmlformats.org/officeDocument/2006/relationships/hyperlink" Target="https://ped-kopilka.ru/" TargetMode="External"/><Relationship Id="rId4" Type="http://schemas.openxmlformats.org/officeDocument/2006/relationships/hyperlink" Target="http://obninskdf4.narod.ru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857256"/>
          </a:xfrm>
        </p:spPr>
        <p:txBody>
          <a:bodyPr>
            <a:normAutofit/>
          </a:bodyPr>
          <a:lstStyle/>
          <a:p>
            <a:r>
              <a:rPr lang="ru-RU" sz="2000" b="1" i="1" dirty="0" smtClean="0"/>
              <a:t>ВИКТОРИНА ПО СКАЗКАМ Г.Х. АНДЕРСЕНА</a:t>
            </a:r>
            <a:endParaRPr lang="ru-RU" sz="20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268799"/>
          </a:xfrm>
        </p:spPr>
        <p:txBody>
          <a:bodyPr/>
          <a:lstStyle/>
          <a:p>
            <a:pPr algn="ctr">
              <a:buNone/>
            </a:pPr>
            <a:r>
              <a:rPr lang="ru-RU" sz="5400" b="1" i="1" dirty="0" smtClean="0">
                <a:latin typeface="Gabriola" pitchFamily="82" charset="0"/>
              </a:rPr>
              <a:t>«Путешествие в сказочный мир»</a:t>
            </a:r>
          </a:p>
          <a:p>
            <a:pPr algn="ctr">
              <a:buNone/>
            </a:pPr>
            <a:endParaRPr lang="ru-RU" sz="1200" b="1" i="1" dirty="0" smtClean="0">
              <a:latin typeface="Gabriola" pitchFamily="82" charset="0"/>
            </a:endParaRPr>
          </a:p>
          <a:p>
            <a:pPr algn="ctr">
              <a:buNone/>
            </a:pPr>
            <a:endParaRPr lang="ru-RU" sz="1200" b="1" i="1" dirty="0" smtClean="0">
              <a:latin typeface="Gabriola" pitchFamily="82" charset="0"/>
            </a:endParaRPr>
          </a:p>
          <a:p>
            <a:pPr algn="ctr">
              <a:buNone/>
            </a:pPr>
            <a:endParaRPr lang="ru-RU" sz="1200" b="1" i="1" dirty="0" smtClean="0">
              <a:latin typeface="Gabriola" pitchFamily="82" charset="0"/>
            </a:endParaRPr>
          </a:p>
          <a:p>
            <a:pPr algn="ctr">
              <a:buNone/>
            </a:pPr>
            <a:r>
              <a:rPr lang="ru-RU" dirty="0" smtClean="0"/>
              <a:t>       Автор: </a:t>
            </a:r>
            <a:r>
              <a:rPr lang="ru-RU" dirty="0" err="1" smtClean="0"/>
              <a:t>Береснева</a:t>
            </a:r>
            <a:r>
              <a:rPr lang="ru-RU" dirty="0" smtClean="0"/>
              <a:t> Галина </a:t>
            </a:r>
            <a:r>
              <a:rPr lang="ru-RU" dirty="0" smtClean="0"/>
              <a:t>Анатольевна</a:t>
            </a:r>
          </a:p>
          <a:p>
            <a:pPr algn="ctr">
              <a:buNone/>
            </a:pPr>
            <a:r>
              <a:rPr lang="ru-RU" smtClean="0"/>
              <a:t>                  Гренкова</a:t>
            </a:r>
            <a:r>
              <a:rPr lang="ru-RU" dirty="0" smtClean="0"/>
              <a:t> Наталья Викторовна</a:t>
            </a:r>
            <a:r>
              <a:rPr lang="ru-RU" dirty="0" smtClean="0"/>
              <a:t>     </a:t>
            </a:r>
            <a:endParaRPr lang="ru-RU" dirty="0" smtClean="0"/>
          </a:p>
          <a:p>
            <a:pPr algn="ctr">
              <a:buNone/>
            </a:pPr>
            <a:r>
              <a:rPr lang="ru-RU" sz="2000" dirty="0" smtClean="0"/>
              <a:t>                                    Муниципальное общеобразовательное учреждение</a:t>
            </a:r>
          </a:p>
          <a:p>
            <a:pPr algn="ctr">
              <a:buNone/>
            </a:pPr>
            <a:r>
              <a:rPr lang="ru-RU" sz="2000" dirty="0" smtClean="0"/>
              <a:t>                                      «</a:t>
            </a:r>
            <a:r>
              <a:rPr lang="ru-RU" sz="2000" dirty="0" err="1" smtClean="0"/>
              <a:t>Щучейская</a:t>
            </a:r>
            <a:r>
              <a:rPr lang="ru-RU" sz="2000" dirty="0" smtClean="0"/>
              <a:t> основная общеобразовательная школа»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85918" y="1785926"/>
            <a:ext cx="3286148" cy="3357585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   «В открытом море вода совсем синяя, как лепестки самых красивых васильков, и прозрачная, как чистое стекло, но зато и глубоко там...» </a:t>
            </a:r>
            <a:endParaRPr lang="ru-RU" dirty="0"/>
          </a:p>
        </p:txBody>
      </p:sp>
      <p:sp>
        <p:nvSpPr>
          <p:cNvPr id="4" name="Заголовок 3"/>
          <p:cNvSpPr txBox="1">
            <a:spLocks/>
          </p:cNvSpPr>
          <p:nvPr/>
        </p:nvSpPr>
        <p:spPr>
          <a:xfrm>
            <a:off x="1928794" y="928670"/>
            <a:ext cx="4857784" cy="64294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Узнай сказку по началу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8674" name="Picture 2" descr="Книга: &quot;Русалочка. Сказки&quot; - Ганс Андерсен. Купить книгу, читать рецензии |  ISBN 978-5-17-111679-8 | Лабирин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1785926"/>
            <a:ext cx="3524260" cy="46776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00166" y="1785926"/>
            <a:ext cx="3286148" cy="235745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  «Много лет назад жил-был на свете король, он так любил наряжаться...»</a:t>
            </a:r>
            <a:endParaRPr lang="ru-RU" dirty="0"/>
          </a:p>
        </p:txBody>
      </p:sp>
      <p:sp>
        <p:nvSpPr>
          <p:cNvPr id="4" name="Заголовок 3"/>
          <p:cNvSpPr txBox="1">
            <a:spLocks/>
          </p:cNvSpPr>
          <p:nvPr/>
        </p:nvSpPr>
        <p:spPr>
          <a:xfrm>
            <a:off x="1928794" y="928670"/>
            <a:ext cx="4857784" cy="64294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Узнай сказку по началу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86314" y="5214950"/>
            <a:ext cx="4000528" cy="57150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Новое платье короля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29698" name="Picture 2" descr="Слушать онлайн аудиосказку «Новое платье короля» | AudioBab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2428868"/>
            <a:ext cx="4014527" cy="28003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1857365"/>
            <a:ext cx="3357586" cy="2071701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   «Жила-была женщина, очень ей хотелось иметь ребенка, да где его взять...»</a:t>
            </a:r>
            <a:endParaRPr lang="ru-RU" dirty="0"/>
          </a:p>
        </p:txBody>
      </p:sp>
      <p:sp>
        <p:nvSpPr>
          <p:cNvPr id="4" name="Заголовок 3"/>
          <p:cNvSpPr txBox="1">
            <a:spLocks/>
          </p:cNvSpPr>
          <p:nvPr/>
        </p:nvSpPr>
        <p:spPr>
          <a:xfrm>
            <a:off x="1928794" y="928670"/>
            <a:ext cx="4857784" cy="64294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Узнай сказку по началу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Picture 4" descr="http://audioskazki.net/wp-content/gallery/andersen/thumberlina/i_00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2214554"/>
            <a:ext cx="4077560" cy="301267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786314" y="5214950"/>
            <a:ext cx="4071966" cy="57150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err="1" smtClean="0"/>
              <a:t>Дюймовочка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540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0" y="571480"/>
            <a:ext cx="3686172" cy="83977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142976" y="785794"/>
            <a:ext cx="3357586" cy="642942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/>
              <a:t>Узнай  героя по описанию</a:t>
            </a:r>
            <a:endParaRPr lang="ru-RU" sz="2400" b="1" i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71538" y="2143116"/>
            <a:ext cx="3214710" cy="321471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dirty="0" smtClean="0">
                <a:solidFill>
                  <a:srgbClr val="C00000"/>
                </a:solidFill>
              </a:rPr>
              <a:t>Вода бежала с ее волос и платья прямо в носки башмаков и вытекала из пяток, а она все-таки уверяла, что она настоящая.</a:t>
            </a:r>
            <a:br>
              <a:rPr lang="ru-RU" sz="2400" i="1" dirty="0" smtClean="0">
                <a:solidFill>
                  <a:srgbClr val="C00000"/>
                </a:solidFill>
              </a:rPr>
            </a:br>
            <a:endParaRPr lang="ru-RU" sz="2400" i="1" dirty="0">
              <a:solidFill>
                <a:srgbClr val="C00000"/>
              </a:solidFill>
            </a:endParaRPr>
          </a:p>
        </p:txBody>
      </p:sp>
      <p:pic>
        <p:nvPicPr>
          <p:cNvPr id="8" name="Picture 2" descr="http://www.planetaskazok.ru/images/stories/andersen/princessa_na_goroshine/img_12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1071546"/>
            <a:ext cx="2714644" cy="3503183"/>
          </a:xfrm>
          <a:prstGeom prst="rect">
            <a:avLst/>
          </a:prstGeom>
          <a:noFill/>
        </p:spPr>
      </p:pic>
      <p:sp>
        <p:nvSpPr>
          <p:cNvPr id="9" name="Скругленный прямоугольник 8"/>
          <p:cNvSpPr/>
          <p:nvPr/>
        </p:nvSpPr>
        <p:spPr>
          <a:xfrm>
            <a:off x="5072066" y="4714884"/>
            <a:ext cx="3143272" cy="914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 smtClean="0">
                <a:solidFill>
                  <a:srgbClr val="C00000"/>
                </a:solidFill>
              </a:rPr>
              <a:t>Принцесса  </a:t>
            </a:r>
          </a:p>
          <a:p>
            <a:pPr algn="ctr"/>
            <a:r>
              <a:rPr lang="ru-RU" i="1" dirty="0" smtClean="0">
                <a:solidFill>
                  <a:srgbClr val="C00000"/>
                </a:solidFill>
              </a:rPr>
              <a:t>(«Принцесса на горошине»)</a:t>
            </a:r>
            <a:endParaRPr lang="ru-RU" i="1" dirty="0">
              <a:solidFill>
                <a:srgbClr val="C00000"/>
              </a:solidFill>
            </a:endParaRPr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Принцесса из сказки «Принцесса на горошине»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Принцесса из сказки «Принцесса на горошине»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396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85726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142976" y="857232"/>
            <a:ext cx="3143272" cy="642942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/>
              <a:t>Узнай  героя по описанию</a:t>
            </a:r>
            <a:endParaRPr lang="ru-RU" sz="2400" b="1" i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357290" y="1785926"/>
            <a:ext cx="2786082" cy="400052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dirty="0" smtClean="0">
                <a:solidFill>
                  <a:srgbClr val="C00000"/>
                </a:solidFill>
              </a:rPr>
              <a:t>Она была так прелестна, так нежна, вся из ослепительного льда, и всё-таки живая! Глаза её сверкали как звёзды, но в них не было ни тепла, на кротости.</a:t>
            </a:r>
            <a:endParaRPr lang="ru-RU" sz="2400" i="1" dirty="0">
              <a:solidFill>
                <a:srgbClr val="C00000"/>
              </a:solidFill>
            </a:endParaRPr>
          </a:p>
        </p:txBody>
      </p:sp>
      <p:pic>
        <p:nvPicPr>
          <p:cNvPr id="6" name="Picture 4" descr="http://img.labirint.ru/images/comments_pic/0835/01lab4hrv121969288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1214422"/>
            <a:ext cx="2714644" cy="3425418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5429256" y="4857760"/>
            <a:ext cx="2500330" cy="92869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Снежная Королева 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</a:rPr>
              <a:t>(«Снежная королева»)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142976" y="857232"/>
            <a:ext cx="3143272" cy="642942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/>
              <a:t>Узнай  героя по описанию</a:t>
            </a:r>
            <a:endParaRPr lang="ru-RU" sz="2400" b="1" i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214414" y="1571612"/>
            <a:ext cx="2928958" cy="471490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i="1" dirty="0" smtClean="0">
                <a:solidFill>
                  <a:srgbClr val="C00000"/>
                </a:solidFill>
              </a:rPr>
              <a:t>На ней была юбочка из тонкого батиста, на плече – </a:t>
            </a:r>
            <a:r>
              <a:rPr lang="ru-RU" sz="2200" i="1" dirty="0" err="1" smtClean="0">
                <a:solidFill>
                  <a:srgbClr val="C00000"/>
                </a:solidFill>
              </a:rPr>
              <a:t>голубой</a:t>
            </a:r>
            <a:r>
              <a:rPr lang="ru-RU" sz="2200" i="1" dirty="0" smtClean="0">
                <a:solidFill>
                  <a:srgbClr val="C00000"/>
                </a:solidFill>
              </a:rPr>
              <a:t> шарф и на груди - блестящая брошка, такая большая, как голова самой девушки. Красавица стояла на одной ножке, вытянув руки…</a:t>
            </a:r>
            <a:endParaRPr lang="ru-RU" sz="2200" i="1" dirty="0">
              <a:solidFill>
                <a:srgbClr val="C00000"/>
              </a:solidFill>
            </a:endParaRPr>
          </a:p>
        </p:txBody>
      </p:sp>
      <p:pic>
        <p:nvPicPr>
          <p:cNvPr id="6" name="Picture 6" descr="http://062.ua/uploaded/Image/posters/13_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1643050"/>
            <a:ext cx="2647407" cy="3000396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4786314" y="4643446"/>
            <a:ext cx="3643338" cy="8572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Танцовщица </a:t>
            </a:r>
          </a:p>
          <a:p>
            <a:pPr algn="ctr"/>
            <a:r>
              <a:rPr lang="ru-RU" sz="1600" dirty="0" smtClean="0">
                <a:solidFill>
                  <a:srgbClr val="C00000"/>
                </a:solidFill>
              </a:rPr>
              <a:t>(«Стойкий оловянный солдатик»)</a:t>
            </a:r>
            <a:endParaRPr lang="ru-RU" sz="16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142976" y="857232"/>
            <a:ext cx="3143272" cy="642942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/>
              <a:t>Узнай  героя по описанию</a:t>
            </a:r>
            <a:endParaRPr lang="ru-RU" sz="2400" b="1" i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71538" y="1928802"/>
            <a:ext cx="3000396" cy="35719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dirty="0" smtClean="0">
                <a:solidFill>
                  <a:srgbClr val="C00000"/>
                </a:solidFill>
              </a:rPr>
              <a:t>Он был очень похож на настоящего, но весь обсыпан бриллиантами, рубинами и сапфирами.</a:t>
            </a:r>
            <a:endParaRPr lang="ru-RU" sz="2400" i="1" dirty="0">
              <a:solidFill>
                <a:srgbClr val="C00000"/>
              </a:solidFill>
            </a:endParaRPr>
          </a:p>
        </p:txBody>
      </p:sp>
      <p:pic>
        <p:nvPicPr>
          <p:cNvPr id="6" name="Picture 8" descr="http://illustrators.ru/uploads/illustration/image/507453/507453_original.jpg"/>
          <p:cNvPicPr>
            <a:picLocks noChangeAspect="1" noChangeArrowheads="1"/>
          </p:cNvPicPr>
          <p:nvPr/>
        </p:nvPicPr>
        <p:blipFill>
          <a:blip r:embed="rId3"/>
          <a:srcRect l="2004" t="2564" r="1797" b="7692"/>
          <a:stretch>
            <a:fillRect/>
          </a:stretch>
        </p:blipFill>
        <p:spPr bwMode="auto">
          <a:xfrm>
            <a:off x="5143504" y="1857364"/>
            <a:ext cx="2912629" cy="2123792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5214942" y="4214818"/>
            <a:ext cx="2786082" cy="914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Искусственный соловей 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</a:rPr>
              <a:t>(«Соловей»)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142976" y="857232"/>
            <a:ext cx="3143272" cy="642942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/>
              <a:t>Узнай  героя по описанию</a:t>
            </a:r>
            <a:endParaRPr lang="ru-RU" sz="2400" b="1" i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71538" y="1785926"/>
            <a:ext cx="3214710" cy="414340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i="1" dirty="0" smtClean="0">
                <a:solidFill>
                  <a:srgbClr val="C00000"/>
                </a:solidFill>
              </a:rPr>
              <a:t>Одет он чудесно: на нем шёлковый кафтан, только нельзя сказать какого цвета. Он отливает то </a:t>
            </a:r>
            <a:r>
              <a:rPr lang="ru-RU" sz="2200" i="1" dirty="0" err="1" smtClean="0">
                <a:solidFill>
                  <a:srgbClr val="C00000"/>
                </a:solidFill>
              </a:rPr>
              <a:t>голубым</a:t>
            </a:r>
            <a:r>
              <a:rPr lang="ru-RU" sz="2200" i="1" dirty="0" smtClean="0">
                <a:solidFill>
                  <a:srgbClr val="C00000"/>
                </a:solidFill>
              </a:rPr>
              <a:t>, </a:t>
            </a:r>
            <a:r>
              <a:rPr lang="ru-RU" sz="2200" i="1" dirty="0" err="1" smtClean="0">
                <a:solidFill>
                  <a:srgbClr val="C00000"/>
                </a:solidFill>
              </a:rPr>
              <a:t>то</a:t>
            </a:r>
            <a:r>
              <a:rPr lang="ru-RU" sz="2200" i="1" dirty="0" smtClean="0">
                <a:solidFill>
                  <a:srgbClr val="C00000"/>
                </a:solidFill>
              </a:rPr>
              <a:t> зелёным, то красным, смотря в какую сторону он повернётся. Под мышками у него по зонтику…</a:t>
            </a:r>
            <a:endParaRPr lang="ru-RU" sz="2200" dirty="0"/>
          </a:p>
        </p:txBody>
      </p:sp>
      <p:pic>
        <p:nvPicPr>
          <p:cNvPr id="6" name="Picture 10" descr="https://www.stihi.ru/pics/2011/10/28/3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1071546"/>
            <a:ext cx="2786082" cy="3714776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5429256" y="4857760"/>
            <a:ext cx="2357454" cy="914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Оле – </a:t>
            </a:r>
            <a:r>
              <a:rPr lang="ru-RU" dirty="0" err="1" smtClean="0">
                <a:solidFill>
                  <a:srgbClr val="C00000"/>
                </a:solidFill>
              </a:rPr>
              <a:t>Лукойе</a:t>
            </a:r>
            <a:endParaRPr lang="ru-RU" dirty="0" smtClean="0">
              <a:solidFill>
                <a:srgbClr val="C00000"/>
              </a:solidFill>
            </a:endParaRPr>
          </a:p>
          <a:p>
            <a:pPr algn="ctr"/>
            <a:r>
              <a:rPr lang="ru-RU" dirty="0" smtClean="0">
                <a:solidFill>
                  <a:srgbClr val="C00000"/>
                </a:solidFill>
              </a:rPr>
              <a:t> («Оле – </a:t>
            </a:r>
            <a:r>
              <a:rPr lang="ru-RU" dirty="0" err="1" smtClean="0">
                <a:solidFill>
                  <a:srgbClr val="C00000"/>
                </a:solidFill>
              </a:rPr>
              <a:t>Лукойе</a:t>
            </a:r>
            <a:r>
              <a:rPr lang="ru-RU" dirty="0" smtClean="0">
                <a:solidFill>
                  <a:srgbClr val="C00000"/>
                </a:solidFill>
              </a:rPr>
              <a:t>»)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Оле-Лукойе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Оле-Лукойе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785795"/>
            <a:ext cx="6215106" cy="121444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i="1" dirty="0" smtClean="0">
                <a:solidFill>
                  <a:schemeClr val="accent4">
                    <a:lumMod val="75000"/>
                  </a:schemeClr>
                </a:solidFill>
              </a:rPr>
              <a:t>«Фи, папа! Она не искусственная, </a:t>
            </a:r>
          </a:p>
          <a:p>
            <a:pPr>
              <a:buNone/>
            </a:pPr>
            <a:r>
              <a:rPr lang="ru-RU" sz="2800" b="1" i="1" dirty="0" smtClean="0">
                <a:solidFill>
                  <a:schemeClr val="accent4">
                    <a:lumMod val="75000"/>
                  </a:schemeClr>
                </a:solidFill>
              </a:rPr>
              <a:t>а настоящая!»</a:t>
            </a:r>
            <a:endParaRPr lang="ru-RU" sz="2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14282" y="0"/>
            <a:ext cx="4286280" cy="914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008000"/>
                </a:solidFill>
                <a:latin typeface="Bahnschrift Condensed" pitchFamily="34" charset="0"/>
                <a:ea typeface="Arial Unicode MS" pitchFamily="34" charset="-128"/>
                <a:cs typeface="Arial Unicode MS" pitchFamily="34" charset="-128"/>
              </a:rPr>
              <a:t>Кто кому говорит эти слова?</a:t>
            </a:r>
            <a:endParaRPr lang="ru-RU" sz="2800" i="1" dirty="0">
              <a:solidFill>
                <a:srgbClr val="008000"/>
              </a:solidFill>
              <a:latin typeface="Bahnschrift Condensed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5" name="Picture 2" descr="http://3.bp.blogspot.com/-7xVYtIRyoXg/T7wypsh6GEI/AAAAAAAAGxM/1qQ5ysYdhJs/s1600/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1785926"/>
            <a:ext cx="2214578" cy="3072811"/>
          </a:xfrm>
          <a:prstGeom prst="rect">
            <a:avLst/>
          </a:prstGeom>
          <a:noFill/>
        </p:spPr>
      </p:pic>
      <p:sp>
        <p:nvSpPr>
          <p:cNvPr id="6" name="Скругленный прямоугольник 5"/>
          <p:cNvSpPr/>
          <p:nvPr/>
        </p:nvSpPr>
        <p:spPr>
          <a:xfrm>
            <a:off x="3143240" y="3571876"/>
            <a:ext cx="2143140" cy="914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</a:rPr>
              <a:t>Принцесса – королю в сказке «Свинопас»</a:t>
            </a: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396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57233"/>
            <a:ext cx="5429256" cy="1357321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</a:rPr>
              <a:t>    «А хватит ли у тебя мужества идти за мной всюду? Подумала ли ты, как велик мир? Подумала ли о том, что нам нельзя будет вернуться назад?»</a:t>
            </a: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14282" y="0"/>
            <a:ext cx="4286280" cy="914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008000"/>
                </a:solidFill>
                <a:latin typeface="Bahnschrift Condensed" pitchFamily="34" charset="0"/>
                <a:ea typeface="Arial Unicode MS" pitchFamily="34" charset="-128"/>
                <a:cs typeface="Arial Unicode MS" pitchFamily="34" charset="-128"/>
              </a:rPr>
              <a:t>Кто кому говорит эти слова?</a:t>
            </a:r>
            <a:endParaRPr lang="ru-RU" sz="2800" i="1" dirty="0">
              <a:solidFill>
                <a:srgbClr val="008000"/>
              </a:solidFill>
              <a:latin typeface="Bahnschrift Condensed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36866" name="Picture 2" descr="Пастушка и трубочист, Г.Х.Андерсен, читать сказку онлайн бесплатно |  Русская сказ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2071678"/>
            <a:ext cx="2714643" cy="2714644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3428992" y="2857496"/>
            <a:ext cx="2071702" cy="150019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</a:rPr>
              <a:t>Трубочист – пастушке из сказки «Пастушка и трубочист»</a:t>
            </a: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6329378" cy="1214446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</a:rPr>
              <a:t>Великий сказочник 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571612"/>
            <a:ext cx="4786346" cy="3214710"/>
          </a:xfrm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sz="3800" b="1" i="1" dirty="0" smtClean="0"/>
              <a:t>     «…Есть на свете страна, которую мы узнаём и начинаем любить с самого раннего возраста. Это Дания. Маленькая северная страна, с трёх сторон окружённая морем, пленяет нас с детства потому, что в ней жил и писал величайший сказочник мира </a:t>
            </a:r>
            <a:r>
              <a:rPr lang="ru-RU" sz="3800" b="1" i="1" dirty="0" err="1" smtClean="0"/>
              <a:t>Ганс</a:t>
            </a:r>
            <a:r>
              <a:rPr lang="ru-RU" sz="3800" b="1" i="1" dirty="0" smtClean="0"/>
              <a:t> Христиан Андерсен» </a:t>
            </a:r>
          </a:p>
          <a:p>
            <a:pPr algn="ctr">
              <a:buNone/>
            </a:pPr>
            <a:endParaRPr lang="ru-RU" sz="1800" b="1" i="1" dirty="0" smtClean="0"/>
          </a:p>
          <a:p>
            <a:pPr algn="r">
              <a:buNone/>
            </a:pPr>
            <a:r>
              <a:rPr lang="ru-RU" sz="3800" b="1" i="1" dirty="0" smtClean="0"/>
              <a:t>С. Я. Маршак.</a:t>
            </a:r>
          </a:p>
        </p:txBody>
      </p:sp>
      <p:pic>
        <p:nvPicPr>
          <p:cNvPr id="14340" name="Picture 4" descr="http://images.myshared.ru/557421/slide_3.jpg"/>
          <p:cNvPicPr>
            <a:picLocks noChangeAspect="1" noChangeArrowheads="1"/>
          </p:cNvPicPr>
          <p:nvPr/>
        </p:nvPicPr>
        <p:blipFill>
          <a:blip r:embed="rId3"/>
          <a:srcRect l="57328" b="24137"/>
          <a:stretch>
            <a:fillRect/>
          </a:stretch>
        </p:blipFill>
        <p:spPr bwMode="auto">
          <a:xfrm>
            <a:off x="6000760" y="785794"/>
            <a:ext cx="2375314" cy="3254295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5500694" y="4214818"/>
            <a:ext cx="3286148" cy="128588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 err="1" smtClean="0">
                <a:solidFill>
                  <a:srgbClr val="C00000"/>
                </a:solidFill>
              </a:rPr>
              <a:t>Ганс</a:t>
            </a:r>
            <a:r>
              <a:rPr lang="ru-RU" sz="3200" b="1" i="1" dirty="0" smtClean="0">
                <a:solidFill>
                  <a:srgbClr val="C00000"/>
                </a:solidFill>
              </a:rPr>
              <a:t> Христиан </a:t>
            </a:r>
            <a:br>
              <a:rPr lang="ru-RU" sz="3200" b="1" i="1" dirty="0" smtClean="0">
                <a:solidFill>
                  <a:srgbClr val="C00000"/>
                </a:solidFill>
              </a:rPr>
            </a:br>
            <a:r>
              <a:rPr lang="ru-RU" sz="3200" b="1" i="1" dirty="0" smtClean="0">
                <a:solidFill>
                  <a:srgbClr val="C00000"/>
                </a:solidFill>
              </a:rPr>
              <a:t>Андерсен</a:t>
            </a:r>
            <a:br>
              <a:rPr lang="ru-RU" sz="3200" b="1" i="1" dirty="0" smtClean="0">
                <a:solidFill>
                  <a:srgbClr val="C00000"/>
                </a:solidFill>
              </a:rPr>
            </a:br>
            <a:r>
              <a:rPr lang="ru-RU" sz="3200" b="1" i="1" dirty="0" smtClean="0">
                <a:solidFill>
                  <a:srgbClr val="C00000"/>
                </a:solidFill>
              </a:rPr>
              <a:t> (1805 – 1875гг.) </a:t>
            </a:r>
            <a:endParaRPr lang="ru-RU" sz="32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540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85794"/>
            <a:ext cx="5900750" cy="150019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</a:rPr>
              <a:t>    «Мы знаем, у кого сегодня сладкий суп и блинчики! Мы знаем, у кого сегодня каша и свиные котлеты! Как интересно!»</a:t>
            </a: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14282" y="0"/>
            <a:ext cx="4286280" cy="914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008000"/>
                </a:solidFill>
                <a:latin typeface="Bahnschrift Condensed" pitchFamily="34" charset="0"/>
                <a:ea typeface="Arial Unicode MS" pitchFamily="34" charset="-128"/>
                <a:cs typeface="Arial Unicode MS" pitchFamily="34" charset="-128"/>
              </a:rPr>
              <a:t>Кто кому говорит эти слова?</a:t>
            </a:r>
            <a:endParaRPr lang="ru-RU" sz="2800" i="1" dirty="0">
              <a:solidFill>
                <a:srgbClr val="008000"/>
              </a:solidFill>
              <a:latin typeface="Bahnschrift Condensed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5" name="Picture 6" descr="http://skazki-chudu.ru/Dobrota/Svinopas/Sv_Golts/Svinopas_0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214554"/>
            <a:ext cx="2714644" cy="2618123"/>
          </a:xfrm>
          <a:prstGeom prst="rect">
            <a:avLst/>
          </a:prstGeom>
          <a:noFill/>
        </p:spPr>
      </p:pic>
      <p:sp>
        <p:nvSpPr>
          <p:cNvPr id="6" name="Скругленный прямоугольник 5"/>
          <p:cNvSpPr/>
          <p:nvPr/>
        </p:nvSpPr>
        <p:spPr>
          <a:xfrm>
            <a:off x="3428992" y="2928934"/>
            <a:ext cx="2071702" cy="1428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Фрейлины друг другу в сказке «Свинопас»</a:t>
            </a:r>
            <a:endParaRPr lang="ru-RU" sz="2800" b="1" i="1" dirty="0" smtClean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540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57232"/>
            <a:ext cx="5929322" cy="1357321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i="1" dirty="0" smtClean="0"/>
              <a:t>    </a:t>
            </a:r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</a:rPr>
              <a:t>«Это кто такой? А паспорт у тебя есть? Давай сейчас же паспорт! Держите, держите его! У него нет паспорта!»</a:t>
            </a: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14282" y="0"/>
            <a:ext cx="4286280" cy="914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008000"/>
                </a:solidFill>
                <a:latin typeface="Bahnschrift Condensed" pitchFamily="34" charset="0"/>
                <a:ea typeface="Arial Unicode MS" pitchFamily="34" charset="-128"/>
                <a:cs typeface="Arial Unicode MS" pitchFamily="34" charset="-128"/>
              </a:rPr>
              <a:t>Кто кому говорит эти слова?</a:t>
            </a:r>
            <a:endParaRPr lang="ru-RU" sz="2800" i="1" dirty="0">
              <a:solidFill>
                <a:srgbClr val="008000"/>
              </a:solidFill>
              <a:latin typeface="Bahnschrift Condensed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5" name="Picture 8" descr="http://xn----7sbbatgaljrc3bd4bel.xn--p1ai/wp-content/uploads/2015/06/soldatik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143116"/>
            <a:ext cx="3357586" cy="2682096"/>
          </a:xfrm>
          <a:prstGeom prst="rect">
            <a:avLst/>
          </a:prstGeom>
          <a:noFill/>
        </p:spPr>
      </p:pic>
      <p:sp>
        <p:nvSpPr>
          <p:cNvPr id="6" name="Скругленный прямоугольник 5"/>
          <p:cNvSpPr/>
          <p:nvPr/>
        </p:nvSpPr>
        <p:spPr>
          <a:xfrm>
            <a:off x="3500430" y="2357430"/>
            <a:ext cx="2571768" cy="171451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Крыса – оловянному солдатику из сказки «Стойкий оловянный солдатик»</a:t>
            </a:r>
            <a:endParaRPr lang="ru-RU" b="1" i="1" dirty="0" smtClean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396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57233"/>
            <a:ext cx="6000760" cy="1285883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   </a:t>
            </a:r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</a:rPr>
              <a:t>«Обернитесь большими немыми птицами и улетайте прочь! Позаботьтесь о себе сами!»</a:t>
            </a: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14282" y="0"/>
            <a:ext cx="4286280" cy="914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008000"/>
                </a:solidFill>
                <a:latin typeface="Bahnschrift Condensed" pitchFamily="34" charset="0"/>
                <a:ea typeface="Arial Unicode MS" pitchFamily="34" charset="-128"/>
                <a:cs typeface="Arial Unicode MS" pitchFamily="34" charset="-128"/>
              </a:rPr>
              <a:t>Кто кому говорит эти слова?</a:t>
            </a:r>
            <a:endParaRPr lang="ru-RU" sz="2800" i="1" dirty="0">
              <a:solidFill>
                <a:srgbClr val="008000"/>
              </a:solidFill>
              <a:latin typeface="Bahnschrift Condensed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5" name="Picture 10" descr="http://hobbitaniya.ru/andersen/img/andersen032_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214554"/>
            <a:ext cx="3429024" cy="2455182"/>
          </a:xfrm>
          <a:prstGeom prst="rect">
            <a:avLst/>
          </a:prstGeom>
          <a:noFill/>
        </p:spPr>
      </p:pic>
      <p:sp>
        <p:nvSpPr>
          <p:cNvPr id="6" name="Скругленный прямоугольник 5"/>
          <p:cNvSpPr/>
          <p:nvPr/>
        </p:nvSpPr>
        <p:spPr>
          <a:xfrm>
            <a:off x="3428992" y="2857496"/>
            <a:ext cx="2428892" cy="120015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</a:rPr>
              <a:t>Злая королева – братьям </a:t>
            </a:r>
            <a:r>
              <a:rPr lang="ru-RU" b="1" i="1" dirty="0" err="1" smtClean="0">
                <a:solidFill>
                  <a:schemeClr val="accent4">
                    <a:lumMod val="75000"/>
                  </a:schemeClr>
                </a:solidFill>
              </a:rPr>
              <a:t>Элизы</a:t>
            </a:r>
            <a:endParaRPr lang="ru-RU" b="1" i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ctr"/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</a:rPr>
              <a:t> в сказке </a:t>
            </a:r>
          </a:p>
          <a:p>
            <a:pPr algn="ctr"/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</a:rPr>
              <a:t>«Дикие лебеди»</a:t>
            </a: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540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28670"/>
            <a:ext cx="5715008" cy="2071702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/>
              <a:t>      </a:t>
            </a:r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</a:rPr>
              <a:t>«Тебя приютили, пригрели, тебя окружает такое общество, в котором ты можешь чему-нибудь научиться, но ты пустая голова, и говорить-то с тобой не стоит! Уж поверь мне! Я желаю тебе добра, потому и браню тебя – так всегда узнаются истинные друзья! Старайся же нести яйца или научись мурлыкать и пускать искры!»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14282" y="0"/>
            <a:ext cx="4286280" cy="914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008000"/>
                </a:solidFill>
                <a:latin typeface="Bahnschrift Condensed" pitchFamily="34" charset="0"/>
                <a:ea typeface="Arial Unicode MS" pitchFamily="34" charset="-128"/>
                <a:cs typeface="Arial Unicode MS" pitchFamily="34" charset="-128"/>
              </a:rPr>
              <a:t>Кто кому говорит эти слова?</a:t>
            </a:r>
            <a:endParaRPr lang="ru-RU" sz="2800" i="1" dirty="0">
              <a:solidFill>
                <a:srgbClr val="008000"/>
              </a:solidFill>
              <a:latin typeface="Bahnschrift Condensed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5" name="Picture 12" descr="http://vseskazki.su/images/and/gad-utenok/gadkii-utenok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714620"/>
            <a:ext cx="3139779" cy="2214578"/>
          </a:xfrm>
          <a:prstGeom prst="rect">
            <a:avLst/>
          </a:prstGeom>
          <a:noFill/>
        </p:spPr>
      </p:pic>
      <p:sp>
        <p:nvSpPr>
          <p:cNvPr id="6" name="Скругленный прямоугольник 5"/>
          <p:cNvSpPr/>
          <p:nvPr/>
        </p:nvSpPr>
        <p:spPr>
          <a:xfrm>
            <a:off x="3571868" y="3071810"/>
            <a:ext cx="2143140" cy="121444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</a:rPr>
              <a:t>Курица - гадкому утёнку в сказке «Гадкий утёнок»</a:t>
            </a: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540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28669"/>
            <a:ext cx="5857884" cy="1285885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</a:rPr>
              <a:t>    «Ишь ты, бродяга! Хотела бы я знать, стоишь ли ты того, чтобы за тобой бегали на край света!»</a:t>
            </a:r>
            <a:endParaRPr lang="ru-RU" b="1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14282" y="0"/>
            <a:ext cx="4286280" cy="914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008000"/>
                </a:solidFill>
                <a:latin typeface="Bahnschrift Condensed" pitchFamily="34" charset="0"/>
                <a:ea typeface="Arial Unicode MS" pitchFamily="34" charset="-128"/>
                <a:cs typeface="Arial Unicode MS" pitchFamily="34" charset="-128"/>
              </a:rPr>
              <a:t>Кто кому говорит эти слова?</a:t>
            </a:r>
            <a:endParaRPr lang="ru-RU" sz="2800" i="1" dirty="0">
              <a:solidFill>
                <a:srgbClr val="008000"/>
              </a:solidFill>
              <a:latin typeface="Bahnschrift Condensed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40962" name="Picture 2" descr="Психологические образы в сказке «Снежная королева»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2000240"/>
            <a:ext cx="3571868" cy="245346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500430" y="2643182"/>
            <a:ext cx="2571768" cy="12144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Маленькая разбойница – Каю в сказке </a:t>
            </a:r>
          </a:p>
          <a:p>
            <a:pPr lvl="0" algn="ctr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«Снежная королева»</a:t>
            </a:r>
            <a:endParaRPr lang="ru-RU" b="1" dirty="0" smtClean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252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85795"/>
            <a:ext cx="5857884" cy="1500197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i="1" dirty="0" smtClean="0"/>
              <a:t>     «Да, да, правда ваша, умные слова приятно слышать. Какой прок от этого чириканья? Что оно приносит птице? Холод и голод зимой? Много, нечего сказать!»</a:t>
            </a:r>
            <a:endParaRPr lang="ru-RU" b="1" i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14282" y="0"/>
            <a:ext cx="4286280" cy="914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008000"/>
                </a:solidFill>
                <a:latin typeface="Bahnschrift Condensed" pitchFamily="34" charset="0"/>
                <a:ea typeface="Arial Unicode MS" pitchFamily="34" charset="-128"/>
                <a:cs typeface="Arial Unicode MS" pitchFamily="34" charset="-128"/>
              </a:rPr>
              <a:t>Кто кому говорит эти слова?</a:t>
            </a:r>
            <a:endParaRPr lang="ru-RU" sz="2800" i="1" dirty="0">
              <a:solidFill>
                <a:srgbClr val="008000"/>
              </a:solidFill>
              <a:latin typeface="Bahnschrift Condensed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5" name="Picture 18" descr="http://i4.otzovik.com/2011/05/04/74386/img/436368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285992"/>
            <a:ext cx="3153126" cy="2286016"/>
          </a:xfrm>
          <a:prstGeom prst="rect">
            <a:avLst/>
          </a:prstGeom>
          <a:noFill/>
        </p:spPr>
      </p:pic>
      <p:sp>
        <p:nvSpPr>
          <p:cNvPr id="6" name="Скругленный прямоугольник 5"/>
          <p:cNvSpPr/>
          <p:nvPr/>
        </p:nvSpPr>
        <p:spPr>
          <a:xfrm>
            <a:off x="3643306" y="2714620"/>
            <a:ext cx="2071702" cy="107157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</a:rPr>
              <a:t>Полевая мышь – кроту в сказке «</a:t>
            </a:r>
            <a:r>
              <a:rPr lang="ru-RU" b="1" i="1" dirty="0" err="1" smtClean="0">
                <a:solidFill>
                  <a:schemeClr val="accent4">
                    <a:lumMod val="75000"/>
                  </a:schemeClr>
                </a:solidFill>
              </a:rPr>
              <a:t>Дюймовочка</a:t>
            </a:r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</a:rPr>
              <a:t>»</a:t>
            </a: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396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57233"/>
            <a:ext cx="5715008" cy="1571635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i="1" dirty="0" smtClean="0"/>
              <a:t>    «Сильнее, чем она есть я не могу её сделать… Ведь она босая обошла полсвета! Не у нас ей занимать силу, её сила в её сердце!»</a:t>
            </a:r>
            <a:br>
              <a:rPr lang="ru-RU" i="1" dirty="0" smtClean="0"/>
            </a:b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14282" y="0"/>
            <a:ext cx="4286280" cy="914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008000"/>
                </a:solidFill>
                <a:latin typeface="Bahnschrift Condensed" pitchFamily="34" charset="0"/>
                <a:ea typeface="Arial Unicode MS" pitchFamily="34" charset="-128"/>
                <a:cs typeface="Arial Unicode MS" pitchFamily="34" charset="-128"/>
              </a:rPr>
              <a:t>Кто кому говорит эти слова?</a:t>
            </a:r>
            <a:endParaRPr lang="ru-RU" sz="2800" i="1" dirty="0">
              <a:solidFill>
                <a:srgbClr val="008000"/>
              </a:solidFill>
              <a:latin typeface="Bahnschrift Condensed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44034" name="Picture 2" descr="Как написать сочинение: &quot;Приключения Герды в поисках Кая&quot;, 5 класс?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2071678"/>
            <a:ext cx="3590916" cy="2686174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3286116" y="2357430"/>
            <a:ext cx="3214710" cy="192882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Финка –</a:t>
            </a:r>
          </a:p>
          <a:p>
            <a:pPr lvl="0" algn="ctr"/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северному оленю </a:t>
            </a:r>
          </a:p>
          <a:p>
            <a:pPr lvl="0" algn="ctr"/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сказке </a:t>
            </a:r>
          </a:p>
          <a:p>
            <a:pPr lvl="0" algn="ctr"/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«Снежная королева»</a:t>
            </a:r>
            <a:endParaRPr lang="ru-RU" b="1" i="1" dirty="0" smtClean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428992" y="285728"/>
            <a:ext cx="3786214" cy="71438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Музей  сказочных предметов.</a:t>
            </a:r>
          </a:p>
          <a:p>
            <a:pPr algn="ctr"/>
            <a:r>
              <a:rPr lang="ru-RU" sz="2000" dirty="0" smtClean="0"/>
              <a:t>Из какой сказки предмет?</a:t>
            </a:r>
            <a:endParaRPr lang="ru-RU" sz="2000" dirty="0"/>
          </a:p>
        </p:txBody>
      </p:sp>
      <p:pic>
        <p:nvPicPr>
          <p:cNvPr id="19458" name="Picture 2" descr="http://cs314520.vk.me/v314520367/6cbf/XM9ZF_1vmx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357298"/>
            <a:ext cx="2817273" cy="2500330"/>
          </a:xfrm>
          <a:prstGeom prst="rect">
            <a:avLst/>
          </a:prstGeom>
          <a:noFill/>
        </p:spPr>
      </p:pic>
      <p:pic>
        <p:nvPicPr>
          <p:cNvPr id="19460" name="Picture 4" descr="http://terramariana.org/wp-content/uploads/2011/12/Olle-Lukoj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7" y="4214818"/>
            <a:ext cx="3159727" cy="2286016"/>
          </a:xfrm>
          <a:prstGeom prst="rect">
            <a:avLst/>
          </a:prstGeom>
          <a:noFill/>
        </p:spPr>
      </p:pic>
      <p:pic>
        <p:nvPicPr>
          <p:cNvPr id="19462" name="Picture 6" descr="https://cdn5.imgbb.ru/user/195/1956877/201512/fbfb56c6e3a9324ccb0b28043a6d453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1357298"/>
            <a:ext cx="2857520" cy="2857520"/>
          </a:xfrm>
          <a:prstGeom prst="rect">
            <a:avLst/>
          </a:prstGeom>
          <a:noFill/>
        </p:spPr>
      </p:pic>
      <p:pic>
        <p:nvPicPr>
          <p:cNvPr id="19464" name="Picture 8" descr="http://cdn01.ru/files/users/images/0d/dc/0ddc15f423d274e468e84cd1991e9cf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5008" y="3068202"/>
            <a:ext cx="3143272" cy="3413593"/>
          </a:xfrm>
          <a:prstGeom prst="rect">
            <a:avLst/>
          </a:prstGeom>
          <a:noFill/>
        </p:spPr>
      </p:pic>
      <p:pic>
        <p:nvPicPr>
          <p:cNvPr id="19466" name="Picture 10" descr="http://i006.radikal.ru/1107/35/df726633751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4282" y="1357298"/>
            <a:ext cx="3357586" cy="2928958"/>
          </a:xfrm>
          <a:prstGeom prst="rect">
            <a:avLst/>
          </a:prstGeom>
          <a:noFill/>
        </p:spPr>
      </p:pic>
      <p:pic>
        <p:nvPicPr>
          <p:cNvPr id="19468" name="Picture 12" descr="http://ic.pics.livejournal.com/kirulya/4614830/1793513/1793513_original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15008" y="2652218"/>
            <a:ext cx="3205157" cy="3824770"/>
          </a:xfrm>
          <a:prstGeom prst="rect">
            <a:avLst/>
          </a:prstGeom>
          <a:noFill/>
        </p:spPr>
      </p:pic>
      <p:pic>
        <p:nvPicPr>
          <p:cNvPr id="19470" name="Picture 14" descr="http://static8.depositphotos.com/1000141/881/i/950/depositphotos_8810126-Nutshell-of-walnut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42844" y="1357298"/>
            <a:ext cx="3662091" cy="2928958"/>
          </a:xfrm>
          <a:prstGeom prst="rect">
            <a:avLst/>
          </a:prstGeom>
          <a:noFill/>
        </p:spPr>
      </p:pic>
      <p:pic>
        <p:nvPicPr>
          <p:cNvPr id="19474" name="Picture 18" descr="http://mirfentazy.ru/images/phocagallery/_t/thumbs/phoca_thumb_l_thumbelina_p1_02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143504" y="2643182"/>
            <a:ext cx="3857624" cy="3857625"/>
          </a:xfrm>
          <a:prstGeom prst="rect">
            <a:avLst/>
          </a:prstGeom>
          <a:noFill/>
        </p:spPr>
      </p:pic>
      <p:pic>
        <p:nvPicPr>
          <p:cNvPr id="19476" name="Picture 20" descr="http://yourorigami.info/wp-content/uploads/2008/02/paper-boat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1357298"/>
            <a:ext cx="4100541" cy="2928958"/>
          </a:xfrm>
          <a:prstGeom prst="rect">
            <a:avLst/>
          </a:prstGeom>
          <a:noFill/>
        </p:spPr>
      </p:pic>
      <p:pic>
        <p:nvPicPr>
          <p:cNvPr id="19478" name="Picture 22" descr="http://www.bankreceptov.ru/pic/skazki-0206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237731" y="2571744"/>
            <a:ext cx="4906269" cy="3900484"/>
          </a:xfrm>
          <a:prstGeom prst="rect">
            <a:avLst/>
          </a:prstGeom>
          <a:noFill/>
        </p:spPr>
      </p:pic>
      <p:pic>
        <p:nvPicPr>
          <p:cNvPr id="19480" name="Picture 24" descr="http://kozovodstvo.ucoz.ru/_pu/1/73708279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0" y="1214422"/>
            <a:ext cx="4136728" cy="3071828"/>
          </a:xfrm>
          <a:prstGeom prst="rect">
            <a:avLst/>
          </a:prstGeom>
          <a:noFill/>
        </p:spPr>
      </p:pic>
      <p:pic>
        <p:nvPicPr>
          <p:cNvPr id="19482" name="Picture 26" descr="http://diafilmy.su/uploads/posts/2011-06/1308044613_30.jp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832501" y="2571744"/>
            <a:ext cx="5311499" cy="3929055"/>
          </a:xfrm>
          <a:prstGeom prst="rect">
            <a:avLst/>
          </a:prstGeom>
          <a:noFill/>
        </p:spPr>
      </p:pic>
      <p:pic>
        <p:nvPicPr>
          <p:cNvPr id="19484" name="Picture 28" descr="http://img-fotki.yandex.ru/get/7/stasiya-alex.1/0_2d0ef_c349aed7_XL.jp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1214422"/>
            <a:ext cx="4214810" cy="3242162"/>
          </a:xfrm>
          <a:prstGeom prst="rect">
            <a:avLst/>
          </a:prstGeom>
          <a:noFill/>
        </p:spPr>
      </p:pic>
      <p:pic>
        <p:nvPicPr>
          <p:cNvPr id="19486" name="Picture 30" descr="http://kz-en.ru/Materiali/anglijskijazyk/skazki/Sunduk-samolet/Sunduk-samolet.png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3643306" y="2500305"/>
            <a:ext cx="5500694" cy="41595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9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19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4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4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94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94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19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4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94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94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94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2" dur="500"/>
                                        <p:tgtEl>
                                          <p:spTgt spid="19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9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9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9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9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5" dur="500"/>
                                        <p:tgtEl>
                                          <p:spTgt spid="19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785794"/>
            <a:ext cx="3500462" cy="928694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Список использованных источников: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2071678"/>
            <a:ext cx="3357586" cy="4054485"/>
          </a:xfrm>
        </p:spPr>
        <p:txBody>
          <a:bodyPr>
            <a:normAutofit/>
          </a:bodyPr>
          <a:lstStyle/>
          <a:p>
            <a:r>
              <a:rPr lang="en-US" sz="2000" dirty="0" smtClean="0">
                <a:hlinkClick r:id="rId3"/>
              </a:rPr>
              <a:t>https://nsportal.ru</a:t>
            </a:r>
            <a:endParaRPr lang="ru-RU" sz="2000" dirty="0" smtClean="0"/>
          </a:p>
          <a:p>
            <a:r>
              <a:rPr lang="en-US" sz="2000" dirty="0" smtClean="0">
                <a:hlinkClick r:id="rId4"/>
              </a:rPr>
              <a:t>http://obninskdf4.narod.ru</a:t>
            </a:r>
            <a:endParaRPr lang="ru-RU" sz="2000" dirty="0" smtClean="0"/>
          </a:p>
          <a:p>
            <a:r>
              <a:rPr lang="en-US" sz="2000" dirty="0" smtClean="0">
                <a:hlinkClick r:id="rId5"/>
              </a:rPr>
              <a:t>https://ped-kopilka.ru</a:t>
            </a:r>
            <a:endParaRPr lang="ru-RU" sz="2000" dirty="0" smtClean="0"/>
          </a:p>
          <a:p>
            <a:r>
              <a:rPr lang="en-US" sz="2000" dirty="0" smtClean="0">
                <a:hlinkClick r:id="rId6"/>
              </a:rPr>
              <a:t>https://www.google.ru</a:t>
            </a:r>
            <a:endParaRPr lang="ru-RU" sz="2000" dirty="0" smtClean="0"/>
          </a:p>
          <a:p>
            <a:r>
              <a:rPr lang="en-US" sz="2000" dirty="0" smtClean="0">
                <a:hlinkClick r:id="rId7"/>
              </a:rPr>
              <a:t>http://zanimatika.narod.ru</a:t>
            </a:r>
            <a:endParaRPr lang="ru-RU" sz="2000" dirty="0" smtClean="0"/>
          </a:p>
          <a:p>
            <a:endParaRPr lang="ru-RU" sz="2000" dirty="0" smtClean="0"/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6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7358082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Вспомним сказки Г.Х. Андерсена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57158" y="1357298"/>
            <a:ext cx="3286148" cy="2928958"/>
          </a:xfrm>
          <a:prstGeom prst="roundRect">
            <a:avLst/>
          </a:prstGeom>
          <a:solidFill>
            <a:srgbClr val="30DC9A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 </a:t>
            </a:r>
            <a:r>
              <a:rPr lang="ru-RU" dirty="0" smtClean="0">
                <a:solidFill>
                  <a:schemeClr val="tx1"/>
                </a:solidFill>
              </a:rPr>
              <a:t>Содержание одной из статей Всеобщей декларации прав человека таково: «Брак может быть заключён только при обоюдном и свободном согласии обеих сторон». Назовите сказку Андерсена, в которой её героями эта статья нарушается.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500694" y="1428736"/>
            <a:ext cx="3071834" cy="2357454"/>
          </a:xfrm>
          <a:prstGeom prst="roundRect">
            <a:avLst/>
          </a:prstGeom>
          <a:solidFill>
            <a:srgbClr val="30DC9A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 какой сказке Андерсена нарушено право ребёнка: «Дети имеют право жить со своими родителями, и никому не позволено их разлучать»?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" name="Picture 2" descr="http://deti.cbs-angarsk.ru/images/stories/viktorina/Andersen_GH/VSGH_Adersena6.jpg"/>
          <p:cNvPicPr>
            <a:picLocks noChangeAspect="1" noChangeArrowheads="1"/>
          </p:cNvPicPr>
          <p:nvPr/>
        </p:nvPicPr>
        <p:blipFill>
          <a:blip r:embed="rId3"/>
          <a:srcRect l="1818" t="3882" r="3636" b="2498"/>
          <a:stretch>
            <a:fillRect/>
          </a:stretch>
        </p:blipFill>
        <p:spPr bwMode="auto">
          <a:xfrm>
            <a:off x="357158" y="1357299"/>
            <a:ext cx="3714775" cy="4929221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</p:pic>
      <p:pic>
        <p:nvPicPr>
          <p:cNvPr id="7" name="Picture 4" descr="http://deti-online.com/images/skazki-andersena--snezhnaja-korolev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86380" y="1428736"/>
            <a:ext cx="3643338" cy="3643338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5286380" y="5072074"/>
            <a:ext cx="3643338" cy="914400"/>
          </a:xfrm>
          <a:prstGeom prst="rect">
            <a:avLst/>
          </a:prstGeom>
          <a:solidFill>
            <a:srgbClr val="0086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dirty="0" smtClean="0"/>
              <a:t>СНЕЖНАЯ КОРОЛЕВА</a:t>
            </a:r>
            <a:endParaRPr lang="ru-RU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6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8143932" cy="1143000"/>
          </a:xfrm>
        </p:spPr>
        <p:txBody>
          <a:bodyPr/>
          <a:lstStyle/>
          <a:p>
            <a:r>
              <a:rPr lang="ru-RU" dirty="0" smtClean="0"/>
              <a:t>Вспомним сказки Г.Х. Андерсена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71472" y="1643050"/>
            <a:ext cx="2857520" cy="1928826"/>
          </a:xfrm>
          <a:prstGeom prst="roundRect">
            <a:avLst/>
          </a:prstGeom>
          <a:solidFill>
            <a:srgbClr val="30DC9A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 </a:t>
            </a:r>
            <a:r>
              <a:rPr lang="ru-RU" sz="2000" dirty="0" smtClean="0">
                <a:solidFill>
                  <a:schemeClr val="tx1"/>
                </a:solidFill>
              </a:rPr>
              <a:t>В какой сказке Андерсена нарушено право ребёнка: «Ребёнок не обязан быть как все»?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286380" y="1643050"/>
            <a:ext cx="3429024" cy="1214446"/>
          </a:xfrm>
          <a:prstGeom prst="roundRect">
            <a:avLst/>
          </a:prstGeom>
          <a:solidFill>
            <a:srgbClr val="30DC9A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В какой сказке Андерсена цветы устраивали балы и танцевали?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6" name="Picture 6" descr="http://audioskazki.net/wp-content/gallery/andersen/gadkiy_utenok/0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571612"/>
            <a:ext cx="3286148" cy="4587463"/>
          </a:xfrm>
          <a:prstGeom prst="rect">
            <a:avLst/>
          </a:prstGeom>
          <a:noFill/>
        </p:spPr>
      </p:pic>
      <p:pic>
        <p:nvPicPr>
          <p:cNvPr id="7" name="Picture 8" descr="http://knigi.tomsk.ru/covers/000/770/861/original.jpg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5286380" y="1643051"/>
            <a:ext cx="3466355" cy="443457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286380" y="6072206"/>
            <a:ext cx="3429024" cy="571504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rgbClr val="66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dirty="0" smtClean="0">
                <a:solidFill>
                  <a:schemeClr val="tx1"/>
                </a:solidFill>
              </a:rPr>
              <a:t>Цветы маленькой Иды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6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8229600" cy="1143000"/>
          </a:xfrm>
        </p:spPr>
        <p:txBody>
          <a:bodyPr/>
          <a:lstStyle/>
          <a:p>
            <a:r>
              <a:rPr lang="ru-RU" dirty="0" smtClean="0"/>
              <a:t>Вспомним сказки Г.Х. Андерсена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71472" y="1643050"/>
            <a:ext cx="2571768" cy="1857388"/>
          </a:xfrm>
          <a:prstGeom prst="roundRect">
            <a:avLst/>
          </a:prstGeom>
          <a:solidFill>
            <a:srgbClr val="51E1AA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 </a:t>
            </a:r>
            <a:r>
              <a:rPr lang="ru-RU" dirty="0" smtClean="0">
                <a:solidFill>
                  <a:schemeClr val="tx1"/>
                </a:solidFill>
              </a:rPr>
              <a:t>Назовите сказку Андерсена, название которой начинается и оканчивается на одну и ту же согласную букву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000760" y="1643050"/>
            <a:ext cx="2771788" cy="1500198"/>
          </a:xfrm>
          <a:prstGeom prst="roundRect">
            <a:avLst/>
          </a:prstGeom>
          <a:solidFill>
            <a:srgbClr val="51E1AA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Название какой сказки Андерсена начинается и оканчивается на одну и ту же гласную букву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" name="Picture 10" descr="http://rasskajem.ru/wp-content/uploads/2012/07/Svinopa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3" y="1643050"/>
            <a:ext cx="3835091" cy="4500594"/>
          </a:xfrm>
          <a:prstGeom prst="rect">
            <a:avLst/>
          </a:prstGeom>
          <a:noFill/>
        </p:spPr>
      </p:pic>
      <p:pic>
        <p:nvPicPr>
          <p:cNvPr id="7" name="Picture 14" descr="http://www.olesya-emelyanova.ru/kukoljnyj_teatr/skazki_Andersena_ognivo_knig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00694" y="1571612"/>
            <a:ext cx="3357586" cy="46375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6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8229600" cy="1143000"/>
          </a:xfrm>
        </p:spPr>
        <p:txBody>
          <a:bodyPr/>
          <a:lstStyle/>
          <a:p>
            <a:r>
              <a:rPr lang="ru-RU" dirty="0" smtClean="0"/>
              <a:t>Вспомним сказки Г.Х. Андерсена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28596" y="1571612"/>
            <a:ext cx="2786082" cy="2071702"/>
          </a:xfrm>
          <a:prstGeom prst="roundRect">
            <a:avLst/>
          </a:prstGeom>
          <a:solidFill>
            <a:srgbClr val="51E1AA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 какой сказке Андерсена молодую принцессу посчитали ведьмой и хотели публично сжечь на костре, на городской площади?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929322" y="1643050"/>
            <a:ext cx="2700350" cy="2143140"/>
          </a:xfrm>
          <a:prstGeom prst="roundRect">
            <a:avLst/>
          </a:prstGeom>
          <a:solidFill>
            <a:srgbClr val="51E1AA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Какой герой сказок Андерсена так любил наряжаться, что тратил на это все свои сбережения, имея на каждый час дня своё особое платье?</a:t>
            </a:r>
            <a:endParaRPr lang="ru-RU" dirty="0"/>
          </a:p>
        </p:txBody>
      </p:sp>
      <p:pic>
        <p:nvPicPr>
          <p:cNvPr id="6146" name="Picture 2" descr="Дикие лебед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500174"/>
            <a:ext cx="3500462" cy="4947650"/>
          </a:xfrm>
          <a:prstGeom prst="rect">
            <a:avLst/>
          </a:prstGeom>
          <a:noFill/>
        </p:spPr>
      </p:pic>
      <p:pic>
        <p:nvPicPr>
          <p:cNvPr id="6148" name="Picture 4" descr="Андерсен Ханс Кристиан &quot;Новое платье короля&quot; | Книжный Лабиринт"/>
          <p:cNvPicPr>
            <a:picLocks noChangeAspect="1" noChangeArrowheads="1"/>
          </p:cNvPicPr>
          <p:nvPr/>
        </p:nvPicPr>
        <p:blipFill>
          <a:blip r:embed="rId4"/>
          <a:srcRect t="1312" b="7352"/>
          <a:stretch>
            <a:fillRect/>
          </a:stretch>
        </p:blipFill>
        <p:spPr bwMode="auto">
          <a:xfrm>
            <a:off x="5143504" y="1643050"/>
            <a:ext cx="3524260" cy="4974696"/>
          </a:xfrm>
          <a:prstGeom prst="rect">
            <a:avLst/>
          </a:prstGeom>
          <a:noFill/>
        </p:spPr>
      </p:pic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85918" y="2000240"/>
            <a:ext cx="3857652" cy="4125923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   «Жила-была девочка, премилая, прехорошенькая, но была очень бедная, и летом ей приходилось ходить босиком, а зимою - в грубых деревенских башмачках, которые ей ужасно натирали ноги...» 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85918" y="857232"/>
            <a:ext cx="5143536" cy="70328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Узнай сказку по началу</a:t>
            </a:r>
            <a:endParaRPr lang="ru-RU" sz="2800" dirty="0"/>
          </a:p>
        </p:txBody>
      </p:sp>
      <p:pic>
        <p:nvPicPr>
          <p:cNvPr id="24578" name="Picture 2" descr="Герои сказок Андерсена: Не зная счастья, умерли в мученьях..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8" y="1714488"/>
            <a:ext cx="3101333" cy="431005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715008" y="6000768"/>
            <a:ext cx="3143272" cy="4286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Красные башмачки</a:t>
            </a:r>
            <a:endParaRPr lang="ru-RU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14480" y="1643050"/>
            <a:ext cx="3786214" cy="264320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 «Шел солдат по дороге: раз-два, раз-два. Ранец за спиной, сабля на боку - шел он домой с войны...»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000232" y="928670"/>
            <a:ext cx="4857784" cy="64294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Узнай сказку по началу</a:t>
            </a:r>
            <a:endParaRPr lang="ru-RU" sz="2800" dirty="0"/>
          </a:p>
        </p:txBody>
      </p:sp>
      <p:pic>
        <p:nvPicPr>
          <p:cNvPr id="26626" name="Picture 2" descr="Книга: &quot;Огниво&quot; - Ханс Андерсен. Купить книгу, читать рецензии | ISBN  978-5-9930-1656-6 | Лабиринт"/>
          <p:cNvPicPr>
            <a:picLocks noChangeAspect="1" noChangeArrowheads="1"/>
          </p:cNvPicPr>
          <p:nvPr/>
        </p:nvPicPr>
        <p:blipFill>
          <a:blip r:embed="rId3"/>
          <a:srcRect b="7099"/>
          <a:stretch>
            <a:fillRect/>
          </a:stretch>
        </p:blipFill>
        <p:spPr bwMode="auto">
          <a:xfrm>
            <a:off x="5429256" y="1714488"/>
            <a:ext cx="3429024" cy="47928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14480" y="1600201"/>
            <a:ext cx="3429024" cy="2828931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  «Жил-был принц, и хотелось ему взять за себя тоже принцессу, но только настоящую...»</a:t>
            </a:r>
            <a:endParaRPr lang="ru-RU" dirty="0"/>
          </a:p>
        </p:txBody>
      </p:sp>
      <p:sp>
        <p:nvSpPr>
          <p:cNvPr id="4" name="Заголовок 3"/>
          <p:cNvSpPr txBox="1">
            <a:spLocks/>
          </p:cNvSpPr>
          <p:nvPr/>
        </p:nvSpPr>
        <p:spPr>
          <a:xfrm>
            <a:off x="1928794" y="928670"/>
            <a:ext cx="4857784" cy="64294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Узнай сказку по началу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7650" name="Picture 2" descr="Книга: &quot;Принцесса на горошине&quot; - Ханс Андерсен. Купить книгу, читать  рецензии | ISBN 985-428-705-X | Лабирин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1714488"/>
            <a:ext cx="3371834" cy="47682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</TotalTime>
  <Words>1038</Words>
  <PresentationFormat>Экран (4:3)</PresentationFormat>
  <Paragraphs>113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ВИКТОРИНА ПО СКАЗКАМ Г.Х. АНДЕРСЕНА</vt:lpstr>
      <vt:lpstr>Великий сказочник  </vt:lpstr>
      <vt:lpstr>Вспомним сказки Г.Х. Андерсена</vt:lpstr>
      <vt:lpstr>Вспомним сказки Г.Х. Андерсена</vt:lpstr>
      <vt:lpstr>Вспомним сказки Г.Х. Андерсена</vt:lpstr>
      <vt:lpstr>Вспомним сказки Г.Х. Андерсена</vt:lpstr>
      <vt:lpstr>Узнай сказку по началу</vt:lpstr>
      <vt:lpstr>Узнай сказку по началу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Список использованных источников: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алексей</dc:creator>
  <cp:lastModifiedBy>User</cp:lastModifiedBy>
  <cp:revision>33</cp:revision>
  <dcterms:created xsi:type="dcterms:W3CDTF">2016-05-10T13:31:38Z</dcterms:created>
  <dcterms:modified xsi:type="dcterms:W3CDTF">2020-12-29T21:50:43Z</dcterms:modified>
</cp:coreProperties>
</file>