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4" r:id="rId2"/>
    <p:sldId id="256" r:id="rId3"/>
    <p:sldId id="284" r:id="rId4"/>
    <p:sldId id="272" r:id="rId5"/>
    <p:sldId id="285" r:id="rId6"/>
    <p:sldId id="273" r:id="rId7"/>
    <p:sldId id="280" r:id="rId8"/>
    <p:sldId id="277" r:id="rId9"/>
    <p:sldId id="289" r:id="rId10"/>
    <p:sldId id="278" r:id="rId11"/>
    <p:sldId id="288" r:id="rId12"/>
    <p:sldId id="276" r:id="rId13"/>
    <p:sldId id="287" r:id="rId14"/>
    <p:sldId id="279" r:id="rId15"/>
    <p:sldId id="290" r:id="rId16"/>
    <p:sldId id="298" r:id="rId17"/>
    <p:sldId id="275" r:id="rId18"/>
    <p:sldId id="286" r:id="rId19"/>
    <p:sldId id="281" r:id="rId20"/>
    <p:sldId id="291" r:id="rId21"/>
    <p:sldId id="282" r:id="rId22"/>
    <p:sldId id="283" r:id="rId23"/>
    <p:sldId id="294" r:id="rId24"/>
    <p:sldId id="299" r:id="rId25"/>
    <p:sldId id="292" r:id="rId26"/>
    <p:sldId id="293" r:id="rId27"/>
    <p:sldId id="29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7982" autoAdjust="0"/>
  </p:normalViewPr>
  <p:slideViewPr>
    <p:cSldViewPr>
      <p:cViewPr varScale="1">
        <p:scale>
          <a:sx n="95" d="100"/>
          <a:sy n="95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E203456-E57B-4C89-AD76-237E2C36A29F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5B57E0A-25A5-4CCE-A3EB-12D077FB0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2000263"/>
          </a:xfrm>
        </p:spPr>
        <p:txBody>
          <a:bodyPr/>
          <a:lstStyle/>
          <a:p>
            <a:r>
              <a:rPr lang="ru-RU" dirty="0" smtClean="0">
                <a:ln>
                  <a:solidFill>
                    <a:schemeClr val="tx1"/>
                  </a:solidFill>
                </a:ln>
              </a:rPr>
              <a:t>Обобщение по теме «ПРИЧАСТИЕ»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Титова Елена Юрьевна,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428604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Жарковская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СОШ №1»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4678" y="5857892"/>
            <a:ext cx="2141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ос. Жарковский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000" i="1" dirty="0" smtClean="0"/>
          </a:p>
          <a:p>
            <a:r>
              <a:rPr lang="ru-RU" sz="4000" i="1" dirty="0" smtClean="0"/>
              <a:t>Человек, </a:t>
            </a:r>
            <a:r>
              <a:rPr lang="ru-RU" sz="4000" b="1" i="1" dirty="0" smtClean="0">
                <a:solidFill>
                  <a:srgbClr val="FF0000"/>
                </a:solidFill>
              </a:rPr>
              <a:t>(показать) </a:t>
            </a:r>
            <a:r>
              <a:rPr lang="ru-RU" sz="4000" i="1" dirty="0" smtClean="0"/>
              <a:t>нам дорогу, был лесником.</a:t>
            </a:r>
          </a:p>
          <a:p>
            <a:endParaRPr lang="ru-RU" sz="4000" i="1" dirty="0" smtClean="0"/>
          </a:p>
          <a:p>
            <a:endParaRPr lang="ru-RU" sz="40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Прочитайте предложения,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 заменяя глаголы причастиями.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sz="4000" i="1" dirty="0" smtClean="0"/>
          </a:p>
          <a:p>
            <a:r>
              <a:rPr lang="ru-RU" sz="4000" i="1" dirty="0" smtClean="0"/>
              <a:t>Человек, </a:t>
            </a:r>
            <a:r>
              <a:rPr lang="ru-RU" sz="4000" b="1" i="1" dirty="0" smtClean="0">
                <a:solidFill>
                  <a:srgbClr val="FF0000"/>
                </a:solidFill>
              </a:rPr>
              <a:t>(показать) </a:t>
            </a:r>
            <a:r>
              <a:rPr lang="ru-RU" sz="4000" i="1" dirty="0" smtClean="0"/>
              <a:t>нам дорогу, был лесником.</a:t>
            </a:r>
          </a:p>
          <a:p>
            <a:endParaRPr lang="ru-RU" sz="4000" i="1" dirty="0" smtClean="0"/>
          </a:p>
          <a:p>
            <a:r>
              <a:rPr lang="ru-RU" sz="4000" i="1" dirty="0" smtClean="0"/>
              <a:t>Человек, </a:t>
            </a:r>
            <a:r>
              <a:rPr lang="ru-RU" sz="4000" b="1" i="1" dirty="0" smtClean="0">
                <a:solidFill>
                  <a:srgbClr val="FF0000"/>
                </a:solidFill>
              </a:rPr>
              <a:t>показавший</a:t>
            </a:r>
            <a:r>
              <a:rPr lang="ru-RU" sz="4000" i="1" dirty="0" smtClean="0"/>
              <a:t> нам дорогу, был лесником.</a:t>
            </a:r>
          </a:p>
          <a:p>
            <a:pPr>
              <a:buNone/>
            </a:pPr>
            <a:endParaRPr lang="ru-RU" sz="40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000" b="1" i="1" dirty="0" smtClean="0">
                <a:solidFill>
                  <a:srgbClr val="FF0000"/>
                </a:solidFill>
              </a:rPr>
              <a:t>    показать - показавший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Прочитайте предложения,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 заменяя глаголы причастиями.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481328"/>
            <a:ext cx="8401080" cy="4525963"/>
          </a:xfrm>
        </p:spPr>
        <p:txBody>
          <a:bodyPr/>
          <a:lstStyle/>
          <a:p>
            <a:endParaRPr lang="ru-RU" sz="2400" i="1" dirty="0" smtClean="0"/>
          </a:p>
          <a:p>
            <a:endParaRPr lang="ru-RU" sz="2400" i="1" dirty="0" smtClean="0"/>
          </a:p>
          <a:p>
            <a:pPr>
              <a:buNone/>
            </a:pPr>
            <a:r>
              <a:rPr lang="ru-RU" sz="3600" i="1" dirty="0" smtClean="0">
                <a:latin typeface="Calibri" pitchFamily="34" charset="0"/>
                <a:cs typeface="Calibri" pitchFamily="34" charset="0"/>
              </a:rPr>
              <a:t>   Мы смотрели на красивые строения города, которые </a:t>
            </a:r>
            <a:r>
              <a:rPr lang="ru-RU" sz="36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окрасились</a:t>
            </a:r>
            <a:r>
              <a:rPr lang="ru-RU" sz="3600" i="1" dirty="0" smtClean="0">
                <a:latin typeface="Calibri" pitchFamily="34" charset="0"/>
                <a:cs typeface="Calibri" pitchFamily="34" charset="0"/>
              </a:rPr>
              <a:t> розовыми лучами утреннего солнца.</a:t>
            </a:r>
          </a:p>
          <a:p>
            <a:endParaRPr lang="ru-RU" sz="3200" dirty="0" smtClean="0">
              <a:latin typeface="Calibri" pitchFamily="34" charset="0"/>
              <a:cs typeface="Calibri" pitchFamily="34" charset="0"/>
            </a:endParaRPr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  <a:t>Прочитайте предложения,</a:t>
            </a:r>
            <a:b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  <a:t> заменяя глаголы причастиями.</a:t>
            </a:r>
            <a:b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sz="44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i="1" dirty="0" smtClean="0"/>
              <a:t> </a:t>
            </a:r>
          </a:p>
          <a:p>
            <a:r>
              <a:rPr lang="ru-RU" sz="3200" i="1" dirty="0" smtClean="0">
                <a:latin typeface="Calibri" pitchFamily="34" charset="0"/>
                <a:cs typeface="Calibri" pitchFamily="34" charset="0"/>
              </a:rPr>
              <a:t>Мы смотрели на красивые строения города, которые </a:t>
            </a:r>
            <a:r>
              <a:rPr lang="ru-RU" sz="32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окрасились</a:t>
            </a:r>
            <a:r>
              <a:rPr lang="ru-RU" sz="3200" i="1" dirty="0" smtClean="0">
                <a:latin typeface="Calibri" pitchFamily="34" charset="0"/>
                <a:cs typeface="Calibri" pitchFamily="34" charset="0"/>
              </a:rPr>
              <a:t> розовыми лучами утреннего солнца.</a:t>
            </a:r>
          </a:p>
          <a:p>
            <a:endParaRPr lang="ru-RU" sz="3200" i="1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3200" i="1" dirty="0" smtClean="0">
                <a:latin typeface="Calibri" pitchFamily="34" charset="0"/>
                <a:cs typeface="Calibri" pitchFamily="34" charset="0"/>
              </a:rPr>
              <a:t>Мы смотрели на красивые строения города, </a:t>
            </a:r>
            <a:r>
              <a:rPr lang="ru-RU" sz="32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окрасившиеся</a:t>
            </a:r>
            <a:r>
              <a:rPr lang="ru-RU" sz="3200" i="1" dirty="0" smtClean="0">
                <a:latin typeface="Calibri" pitchFamily="34" charset="0"/>
                <a:cs typeface="Calibri" pitchFamily="34" charset="0"/>
              </a:rPr>
              <a:t>  розовыми лучами утреннего солнца.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окрасились - окрасившиеся</a:t>
            </a:r>
            <a:endParaRPr lang="ru-RU" sz="3200" dirty="0" smtClean="0">
              <a:latin typeface="Calibri" pitchFamily="34" charset="0"/>
              <a:cs typeface="Calibri" pitchFamily="34" charset="0"/>
            </a:endParaRPr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Прочитайте предложения,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 заменяя глаголы причастиями.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481138"/>
          <a:ext cx="7358114" cy="3162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3714776"/>
              </a:tblGrid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b="0" i="1" dirty="0" err="1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скач.щий</a:t>
                      </a:r>
                      <a:endParaRPr lang="ru-RU" sz="4400" b="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b="0" i="1" dirty="0" err="1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стел.щий</a:t>
                      </a:r>
                      <a:endParaRPr lang="ru-RU" sz="4400" b="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err="1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вид.мый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err="1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подгоня.мый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err="1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черт.щий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err="1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леч.щий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err="1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пиш.щий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err="1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кол.щийся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«ДВОРЕЦ  СУФФИКСОВ»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481138"/>
          <a:ext cx="7358114" cy="3162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3714776"/>
              </a:tblGrid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b="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скач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ущ</a:t>
                      </a:r>
                      <a:r>
                        <a:rPr lang="ru-RU" sz="4400" b="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ий</a:t>
                      </a:r>
                      <a:endParaRPr lang="ru-RU" sz="4400" b="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b="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стел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ющ</a:t>
                      </a:r>
                      <a:r>
                        <a:rPr lang="ru-RU" sz="4400" b="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ий</a:t>
                      </a:r>
                      <a:endParaRPr lang="ru-RU" sz="4400" b="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вид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им</a:t>
                      </a: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ый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подгоня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ем</a:t>
                      </a: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ый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черт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ящ</a:t>
                      </a: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леч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ащ</a:t>
                      </a: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05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пиш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ущ</a:t>
                      </a: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ий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кол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ющ</a:t>
                      </a:r>
                      <a:r>
                        <a:rPr lang="ru-RU" sz="4400" i="1" dirty="0" smtClean="0">
                          <a:solidFill>
                            <a:srgbClr val="333333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ийся</a:t>
                      </a:r>
                      <a:endParaRPr lang="ru-RU" sz="4400" i="1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«ДВОРЕЦ  СУФФИКСОВ»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Девочки</a:t>
            </a:r>
            <a:r>
              <a:rPr lang="ru-RU" dirty="0" smtClean="0"/>
              <a:t>  -  ПРИЛАГАТЕЛЬНОЕ</a:t>
            </a:r>
          </a:p>
          <a:p>
            <a:endParaRPr lang="ru-RU" dirty="0" smtClean="0"/>
          </a:p>
          <a:p>
            <a:r>
              <a:rPr lang="ru-RU" b="1" dirty="0" smtClean="0"/>
              <a:t>Мальчики</a:t>
            </a:r>
            <a:r>
              <a:rPr lang="ru-RU" dirty="0" smtClean="0"/>
              <a:t>  -  ПРИЧАСТИЕ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ФИЗКУЛЬТМИНУТКА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mbdou92-kaluga.1c-umi.ru/images/cms/data/19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7768" y="3397836"/>
            <a:ext cx="5796232" cy="346016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Пропита ( Н, НН) </a:t>
            </a:r>
            <a:r>
              <a:rPr lang="ru-RU" dirty="0" err="1" smtClean="0"/>
              <a:t>ый</a:t>
            </a:r>
            <a:r>
              <a:rPr lang="ru-RU" dirty="0" smtClean="0"/>
              <a:t> сиропом бисквит</a:t>
            </a:r>
          </a:p>
          <a:p>
            <a:r>
              <a:rPr lang="ru-RU" dirty="0" smtClean="0"/>
              <a:t>клюкве (Н, НН) </a:t>
            </a:r>
            <a:r>
              <a:rPr lang="ru-RU" dirty="0" err="1" smtClean="0"/>
              <a:t>ый</a:t>
            </a:r>
            <a:r>
              <a:rPr lang="ru-RU" dirty="0" smtClean="0"/>
              <a:t> морс</a:t>
            </a:r>
          </a:p>
          <a:p>
            <a:r>
              <a:rPr lang="ru-RU" dirty="0" smtClean="0"/>
              <a:t>купле (Н, НН) </a:t>
            </a:r>
            <a:r>
              <a:rPr lang="ru-RU" dirty="0" err="1" smtClean="0"/>
              <a:t>ая</a:t>
            </a:r>
            <a:r>
              <a:rPr lang="ru-RU" dirty="0" smtClean="0"/>
              <a:t> на рынке клубника</a:t>
            </a:r>
          </a:p>
          <a:p>
            <a:r>
              <a:rPr lang="ru-RU" dirty="0" err="1" smtClean="0"/>
              <a:t>солё</a:t>
            </a:r>
            <a:r>
              <a:rPr lang="ru-RU" dirty="0" smtClean="0"/>
              <a:t> (Н, НН) </a:t>
            </a:r>
            <a:r>
              <a:rPr lang="ru-RU" dirty="0" err="1" smtClean="0"/>
              <a:t>ые</a:t>
            </a:r>
            <a:r>
              <a:rPr lang="ru-RU" dirty="0" smtClean="0"/>
              <a:t> огурцы</a:t>
            </a:r>
          </a:p>
          <a:p>
            <a:r>
              <a:rPr lang="ru-RU" dirty="0" err="1" smtClean="0"/>
              <a:t>запече</a:t>
            </a:r>
            <a:r>
              <a:rPr lang="ru-RU" dirty="0" smtClean="0"/>
              <a:t> (Н,НН) </a:t>
            </a:r>
            <a:r>
              <a:rPr lang="ru-RU" dirty="0" err="1" smtClean="0"/>
              <a:t>ые</a:t>
            </a:r>
            <a:r>
              <a:rPr lang="ru-RU" dirty="0" smtClean="0"/>
              <a:t> яблоки</a:t>
            </a:r>
          </a:p>
          <a:p>
            <a:r>
              <a:rPr lang="ru-RU" dirty="0" smtClean="0"/>
              <a:t>реза (Н, НН) </a:t>
            </a:r>
            <a:r>
              <a:rPr lang="ru-RU" dirty="0" err="1" smtClean="0"/>
              <a:t>ая</a:t>
            </a:r>
            <a:r>
              <a:rPr lang="ru-RU" dirty="0" smtClean="0"/>
              <a:t> крупными кольцами морковь</a:t>
            </a:r>
          </a:p>
          <a:p>
            <a:r>
              <a:rPr lang="ru-RU" dirty="0" err="1" smtClean="0"/>
              <a:t>копче</a:t>
            </a:r>
            <a:r>
              <a:rPr lang="ru-RU" dirty="0" smtClean="0"/>
              <a:t> (Н, НН) </a:t>
            </a:r>
            <a:r>
              <a:rPr lang="ru-RU" dirty="0" err="1" smtClean="0"/>
              <a:t>ая</a:t>
            </a:r>
            <a:r>
              <a:rPr lang="ru-RU" dirty="0" smtClean="0"/>
              <a:t> рыба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Calibri" pitchFamily="34" charset="0"/>
              </a:rPr>
              <a:t>«КОРЗИНА ДЛЯ ПИКНИКА»</a:t>
            </a:r>
            <a:br>
              <a:rPr lang="ru-RU" sz="36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sz="36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Пропита</a:t>
            </a:r>
            <a:r>
              <a:rPr lang="ru-RU" b="1" dirty="0" err="1" smtClean="0">
                <a:solidFill>
                  <a:srgbClr val="FF0000"/>
                </a:solidFill>
              </a:rPr>
              <a:t>НН</a:t>
            </a:r>
            <a:r>
              <a:rPr lang="ru-RU" dirty="0" err="1" smtClean="0"/>
              <a:t>ый</a:t>
            </a:r>
            <a:r>
              <a:rPr lang="ru-RU" dirty="0" smtClean="0"/>
              <a:t> сиропом бисквит</a:t>
            </a:r>
          </a:p>
          <a:p>
            <a:r>
              <a:rPr lang="ru-RU" dirty="0" err="1" smtClean="0"/>
              <a:t>клюкве</a:t>
            </a:r>
            <a:r>
              <a:rPr lang="ru-RU" b="1" dirty="0" err="1" smtClean="0">
                <a:solidFill>
                  <a:srgbClr val="FF0000"/>
                </a:solidFill>
              </a:rPr>
              <a:t>НН</a:t>
            </a:r>
            <a:r>
              <a:rPr lang="ru-RU" dirty="0" err="1" smtClean="0"/>
              <a:t>ый</a:t>
            </a:r>
            <a:r>
              <a:rPr lang="ru-RU" dirty="0" smtClean="0"/>
              <a:t> морс</a:t>
            </a:r>
          </a:p>
          <a:p>
            <a:r>
              <a:rPr lang="ru-RU" dirty="0" err="1" smtClean="0"/>
              <a:t>купле</a:t>
            </a:r>
            <a:r>
              <a:rPr lang="ru-RU" b="1" dirty="0" err="1" smtClean="0">
                <a:solidFill>
                  <a:srgbClr val="FF0000"/>
                </a:solidFill>
              </a:rPr>
              <a:t>НН</a:t>
            </a:r>
            <a:r>
              <a:rPr lang="ru-RU" dirty="0" err="1" smtClean="0"/>
              <a:t>ая</a:t>
            </a:r>
            <a:r>
              <a:rPr lang="ru-RU" dirty="0" smtClean="0"/>
              <a:t> на рынке клубника</a:t>
            </a:r>
          </a:p>
          <a:p>
            <a:r>
              <a:rPr lang="ru-RU" dirty="0" err="1" smtClean="0"/>
              <a:t>солё</a:t>
            </a:r>
            <a:r>
              <a:rPr lang="ru-RU" b="1" dirty="0" err="1" smtClean="0">
                <a:solidFill>
                  <a:srgbClr val="FF0000"/>
                </a:solidFill>
              </a:rPr>
              <a:t>Н</a:t>
            </a:r>
            <a:r>
              <a:rPr lang="ru-RU" dirty="0" err="1" smtClean="0"/>
              <a:t>ые</a:t>
            </a:r>
            <a:r>
              <a:rPr lang="ru-RU" dirty="0" smtClean="0"/>
              <a:t> огурцы</a:t>
            </a:r>
          </a:p>
          <a:p>
            <a:r>
              <a:rPr lang="ru-RU" dirty="0" err="1" smtClean="0"/>
              <a:t>запече</a:t>
            </a:r>
            <a:r>
              <a:rPr lang="ru-RU" b="1" dirty="0" err="1" smtClean="0">
                <a:solidFill>
                  <a:srgbClr val="FF0000"/>
                </a:solidFill>
              </a:rPr>
              <a:t>НН</a:t>
            </a:r>
            <a:r>
              <a:rPr lang="ru-RU" dirty="0" err="1" smtClean="0"/>
              <a:t>ые</a:t>
            </a:r>
            <a:r>
              <a:rPr lang="ru-RU" dirty="0" smtClean="0"/>
              <a:t> яблоки</a:t>
            </a:r>
          </a:p>
          <a:p>
            <a:r>
              <a:rPr lang="ru-RU" dirty="0" err="1" smtClean="0"/>
              <a:t>реза</a:t>
            </a:r>
            <a:r>
              <a:rPr lang="ru-RU" b="1" dirty="0" err="1" smtClean="0">
                <a:solidFill>
                  <a:srgbClr val="FF0000"/>
                </a:solidFill>
              </a:rPr>
              <a:t>НН</a:t>
            </a:r>
            <a:r>
              <a:rPr lang="ru-RU" dirty="0" err="1" smtClean="0"/>
              <a:t>ая</a:t>
            </a:r>
            <a:r>
              <a:rPr lang="ru-RU" dirty="0" smtClean="0"/>
              <a:t> крупными кольцами морковь</a:t>
            </a:r>
          </a:p>
          <a:p>
            <a:r>
              <a:rPr lang="ru-RU" dirty="0" err="1" smtClean="0"/>
              <a:t>копче</a:t>
            </a:r>
            <a:r>
              <a:rPr lang="ru-RU" b="1" dirty="0" err="1" smtClean="0">
                <a:solidFill>
                  <a:srgbClr val="FF0000"/>
                </a:solidFill>
              </a:rPr>
              <a:t>Н</a:t>
            </a:r>
            <a:r>
              <a:rPr lang="ru-RU" dirty="0" err="1" smtClean="0"/>
              <a:t>ая</a:t>
            </a:r>
            <a:r>
              <a:rPr lang="ru-RU" dirty="0" smtClean="0"/>
              <a:t> рыба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Calibri" pitchFamily="34" charset="0"/>
              </a:rPr>
              <a:t>«КОРЗИНА ДЛЯ ПИКНИКА».</a:t>
            </a:r>
            <a:br>
              <a:rPr lang="ru-RU" sz="36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sz="36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</a:t>
            </a:r>
            <a:endParaRPr lang="ru-RU" dirty="0" smtClean="0"/>
          </a:p>
          <a:p>
            <a:pPr lvl="0"/>
            <a:r>
              <a:rPr lang="ru-RU" b="1" u="sng" dirty="0" smtClean="0"/>
              <a:t>Корень</a:t>
            </a:r>
            <a:r>
              <a:rPr lang="ru-RU" dirty="0" smtClean="0"/>
              <a:t> у этого слова такой же, как у слова выстилать.</a:t>
            </a:r>
          </a:p>
          <a:p>
            <a:pPr lvl="0"/>
            <a:r>
              <a:rPr lang="ru-RU" b="1" u="sng" dirty="0" smtClean="0"/>
              <a:t>Приставка</a:t>
            </a:r>
            <a:r>
              <a:rPr lang="ru-RU" dirty="0" smtClean="0"/>
              <a:t> – как у слова улетевший.</a:t>
            </a:r>
          </a:p>
          <a:p>
            <a:pPr lvl="0"/>
            <a:r>
              <a:rPr lang="ru-RU" b="1" u="sng" dirty="0" smtClean="0"/>
              <a:t>Суффиксов два</a:t>
            </a:r>
            <a:r>
              <a:rPr lang="ru-RU" dirty="0" smtClean="0"/>
              <a:t>: как у глагола награждать и как у слова бывший.</a:t>
            </a:r>
          </a:p>
          <a:p>
            <a:pPr lvl="0"/>
            <a:r>
              <a:rPr lang="ru-RU" dirty="0" smtClean="0"/>
              <a:t>Это причастие стоит в форме </a:t>
            </a:r>
            <a:r>
              <a:rPr lang="ru-RU" b="1" dirty="0" smtClean="0"/>
              <a:t>ед. числа, родит. падежа, женского рода.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  <a:t>«МОРФЕМНЫЙ КОНСТРУКТОР»</a:t>
            </a:r>
            <a:b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4941168"/>
          <a:ext cx="784887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</a:tblGrid>
              <a:tr h="864096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img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14300">
            <a:solidFill>
              <a:srgbClr val="FFC000"/>
            </a:solidFill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</a:t>
            </a:r>
            <a:endParaRPr lang="ru-RU" dirty="0" smtClean="0"/>
          </a:p>
          <a:p>
            <a:pPr lvl="0"/>
            <a:r>
              <a:rPr lang="ru-RU" b="1" u="sng" dirty="0" smtClean="0"/>
              <a:t>Корень </a:t>
            </a:r>
            <a:r>
              <a:rPr lang="ru-RU" dirty="0" smtClean="0"/>
              <a:t>у этого слова такой же, как у слова вы</a:t>
            </a:r>
            <a:r>
              <a:rPr lang="ru-RU" b="1" dirty="0" smtClean="0">
                <a:solidFill>
                  <a:srgbClr val="FF0000"/>
                </a:solidFill>
              </a:rPr>
              <a:t>стил</a:t>
            </a:r>
            <a:r>
              <a:rPr lang="ru-RU" dirty="0" smtClean="0"/>
              <a:t>ать.</a:t>
            </a:r>
          </a:p>
          <a:p>
            <a:pPr lvl="0"/>
            <a:r>
              <a:rPr lang="ru-RU" b="1" u="sng" dirty="0" smtClean="0"/>
              <a:t>Приставка </a:t>
            </a:r>
            <a:r>
              <a:rPr lang="ru-RU" dirty="0" smtClean="0"/>
              <a:t>– как у слова </a:t>
            </a:r>
            <a:r>
              <a:rPr lang="ru-RU" b="1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летевший.</a:t>
            </a:r>
          </a:p>
          <a:p>
            <a:pPr lvl="0"/>
            <a:r>
              <a:rPr lang="ru-RU" b="1" u="sng" dirty="0" smtClean="0"/>
              <a:t>Суффиксов два</a:t>
            </a:r>
            <a:r>
              <a:rPr lang="ru-RU" dirty="0" smtClean="0"/>
              <a:t>: как у глагола награжд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ть и как у слова бы</a:t>
            </a:r>
            <a:r>
              <a:rPr lang="ru-RU" b="1" dirty="0" smtClean="0">
                <a:solidFill>
                  <a:srgbClr val="FF0000"/>
                </a:solidFill>
              </a:rPr>
              <a:t>вш</a:t>
            </a:r>
            <a:r>
              <a:rPr lang="ru-RU" dirty="0" smtClean="0"/>
              <a:t>ий.</a:t>
            </a:r>
          </a:p>
          <a:p>
            <a:pPr lvl="0"/>
            <a:r>
              <a:rPr lang="ru-RU" dirty="0" smtClean="0"/>
              <a:t>Это причастие стоит в форме </a:t>
            </a:r>
            <a:r>
              <a:rPr lang="ru-RU" b="1" dirty="0" smtClean="0"/>
              <a:t>ед. числа, родит. падежа, женского рода.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  <a:t>«МОРФЕМНЫЙ КОНСТРУКТОР»</a:t>
            </a:r>
            <a:b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4941168"/>
          <a:ext cx="78488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  <a:gridCol w="784887"/>
              </a:tblGrid>
              <a:tr h="864096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У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С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Т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И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Л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А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В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Ш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Е</a:t>
                      </a:r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Arial Black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Arial Black" pitchFamily="34" charset="0"/>
                          <a:cs typeface="Calibri" pitchFamily="34" charset="0"/>
                        </a:rPr>
                        <a:t>Й</a:t>
                      </a:r>
                    </a:p>
                    <a:p>
                      <a:pPr algn="ctr"/>
                      <a:endParaRPr lang="ru-RU" sz="2000" b="1" dirty="0">
                        <a:latin typeface="Arial Black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sz="3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(не)</a:t>
            </a:r>
            <a:r>
              <a:rPr lang="ru-RU" sz="3300" dirty="0" err="1" smtClean="0">
                <a:latin typeface="Calibri" pitchFamily="34" charset="0"/>
                <a:cs typeface="Calibri" pitchFamily="34" charset="0"/>
              </a:rPr>
              <a:t>брежный</a:t>
            </a:r>
            <a:r>
              <a:rPr lang="ru-RU" sz="3300" dirty="0" smtClean="0">
                <a:latin typeface="Calibri" pitchFamily="34" charset="0"/>
                <a:cs typeface="Calibri" pitchFamily="34" charset="0"/>
              </a:rPr>
              <a:t>  -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(не)покорённый –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 (не)застроен    -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раздельно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(не)вспаханный –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раздельно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(не)просмотренный мною –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 (не)сорванный, а срезанный цветок –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раздельно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совсем (не)использованный материал –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8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</a:t>
            </a:r>
            <a:endParaRPr lang="ru-RU" sz="3800" dirty="0" smtClean="0">
              <a:latin typeface="Calibri" pitchFamily="34" charset="0"/>
              <a:cs typeface="Calibri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«ДРУЖБА» 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sz="40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endParaRPr lang="ru-RU" sz="3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+   небрежный  -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+   непокорённый –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+   не застроен    -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раздельно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  невспаханный – </a:t>
            </a:r>
            <a:r>
              <a:rPr lang="ru-RU" sz="33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раздельно</a:t>
            </a:r>
            <a:endParaRPr lang="ru-RU" sz="33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  не просмотренный мною – </a:t>
            </a:r>
            <a:r>
              <a:rPr lang="ru-RU" sz="33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latin typeface="Calibri" pitchFamily="34" charset="0"/>
                <a:cs typeface="Calibri" pitchFamily="34" charset="0"/>
              </a:rPr>
              <a:t>+    не сорванный, а срезанный цветок –   </a:t>
            </a:r>
            <a:r>
              <a:rPr lang="ru-RU" sz="3300" b="1" dirty="0" smtClean="0">
                <a:latin typeface="Calibri" pitchFamily="34" charset="0"/>
                <a:cs typeface="Calibri" pitchFamily="34" charset="0"/>
              </a:rPr>
              <a:t>раздельно</a:t>
            </a:r>
            <a:endParaRPr lang="ru-RU" sz="33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3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  совсем не использованный материал – </a:t>
            </a:r>
            <a:r>
              <a:rPr lang="ru-RU" sz="33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слитно</a:t>
            </a:r>
            <a:endParaRPr lang="ru-RU" sz="33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38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</a:t>
            </a:r>
            <a:endParaRPr lang="ru-RU" sz="3800" dirty="0" smtClean="0">
              <a:latin typeface="Calibri" pitchFamily="34" charset="0"/>
              <a:cs typeface="Calibri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«ДРУЖБА» 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doba.org/sites/default/files/h5p/content/1129/images/image-5edf7ab0c04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40"/>
            <a:ext cx="9144000" cy="67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sz="3600" b="1" i="1" dirty="0" smtClean="0">
                <a:latin typeface="Calibri" pitchFamily="34" charset="0"/>
              </a:rPr>
              <a:t>1. Тема. </a:t>
            </a:r>
          </a:p>
          <a:p>
            <a:pPr>
              <a:buNone/>
            </a:pPr>
            <a:r>
              <a:rPr lang="ru-RU" sz="3600" b="1" i="1" dirty="0" smtClean="0">
                <a:latin typeface="Calibri" pitchFamily="34" charset="0"/>
              </a:rPr>
              <a:t>2. Прилагательное, прилагательное.</a:t>
            </a:r>
          </a:p>
          <a:p>
            <a:pPr>
              <a:buNone/>
            </a:pPr>
            <a:r>
              <a:rPr lang="ru-RU" sz="3600" b="1" i="1" dirty="0" smtClean="0">
                <a:latin typeface="Calibri" pitchFamily="34" charset="0"/>
              </a:rPr>
              <a:t>3. Глагол, </a:t>
            </a:r>
            <a:r>
              <a:rPr lang="ru-RU" sz="3600" b="1" i="1" dirty="0" err="1" smtClean="0">
                <a:latin typeface="Calibri" pitchFamily="34" charset="0"/>
              </a:rPr>
              <a:t>глагол,глагол</a:t>
            </a:r>
            <a:r>
              <a:rPr lang="ru-RU" sz="3600" b="1" i="1" dirty="0" smtClean="0">
                <a:latin typeface="Calibri" pitchFamily="34" charset="0"/>
              </a:rPr>
              <a:t>.</a:t>
            </a:r>
          </a:p>
          <a:p>
            <a:pPr>
              <a:buNone/>
            </a:pPr>
            <a:r>
              <a:rPr lang="ru-RU" sz="3600" b="1" i="1" dirty="0" smtClean="0">
                <a:latin typeface="Calibri" pitchFamily="34" charset="0"/>
              </a:rPr>
              <a:t>4. Предложение.</a:t>
            </a:r>
          </a:p>
          <a:p>
            <a:pPr>
              <a:buNone/>
            </a:pPr>
            <a:r>
              <a:rPr lang="ru-RU" sz="3600" b="1" i="1" dirty="0" smtClean="0">
                <a:latin typeface="Calibri" pitchFamily="34" charset="0"/>
              </a:rPr>
              <a:t>5. Вывод, суть (одно слово).</a:t>
            </a: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u="sng" dirty="0" smtClean="0"/>
              <a:t> </a:t>
            </a:r>
            <a:br>
              <a:rPr lang="ru-RU" u="sng" dirty="0" smtClean="0"/>
            </a:br>
            <a: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  <a:t>СИНКВЕЙН</a:t>
            </a:r>
            <a:br>
              <a:rPr lang="ru-RU" sz="44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sz="44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u="sng" dirty="0" smtClean="0"/>
          </a:p>
          <a:p>
            <a:pPr algn="ctr">
              <a:buNone/>
            </a:pPr>
            <a:r>
              <a:rPr lang="ru-RU" b="1" u="sng" dirty="0" smtClean="0"/>
              <a:t>«Настоящий друг»</a:t>
            </a:r>
          </a:p>
          <a:p>
            <a:pPr>
              <a:buNone/>
            </a:pPr>
            <a:r>
              <a:rPr lang="ru-RU" dirty="0" smtClean="0"/>
              <a:t>*  Придумать и записать пять словосочетаний      с причастием в роли главного или зависимого слова.</a:t>
            </a:r>
          </a:p>
          <a:p>
            <a:pPr>
              <a:buFont typeface="Arial" charset="0"/>
              <a:buChar char="•"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** Составить с этими словосочетаниями </a:t>
            </a:r>
          </a:p>
          <a:p>
            <a:pPr>
              <a:buNone/>
            </a:pPr>
            <a:r>
              <a:rPr lang="ru-RU" dirty="0" smtClean="0"/>
              <a:t>    5 предложений.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ДОМАШНЕЕ  ЗАДАНИЕ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86430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5400" b="1" dirty="0" smtClean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https://mbdou92-kaluga.1c-umi.ru/images/cms/data/19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083" y="3571876"/>
            <a:ext cx="5857917" cy="34969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11656" y="1142984"/>
            <a:ext cx="50892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Причастие.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Обобщение.   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3600" dirty="0" smtClean="0"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ОРФОЭПИЧЕСКИЙ ДИКТАНТ</a:t>
            </a:r>
            <a:r>
              <a:rPr lang="ru-RU" sz="3600" b="0" dirty="0" smtClean="0"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lang="ru-RU" sz="3600" b="0" dirty="0" smtClean="0"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</a:br>
            <a:endParaRPr lang="ru-RU" sz="3600" dirty="0">
              <a:solidFill>
                <a:srgbClr val="C00000"/>
              </a:solidFill>
              <a:latin typeface="Calibri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92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/>
                        <a:t>просящий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учащий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загнутый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взята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сервированный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создана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понявший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поднятый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3600" dirty="0" smtClean="0"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ОРФОЭПИЧЕСКИЙ ДИКТАНТ</a:t>
            </a:r>
            <a:r>
              <a:rPr lang="ru-RU" sz="3600" dirty="0" smtClean="0"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effectLst/>
                <a:latin typeface="Calibri" pitchFamily="34" charset="0"/>
                <a:cs typeface="Arial" pitchFamily="34" charset="0"/>
              </a:rPr>
            </a:br>
            <a:endParaRPr lang="ru-RU" sz="3600" dirty="0">
              <a:solidFill>
                <a:srgbClr val="C00000"/>
              </a:solidFill>
              <a:latin typeface="Calibri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92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>
                          <a:solidFill>
                            <a:schemeClr val="tx1"/>
                          </a:solidFill>
                        </a:rPr>
                        <a:t>прос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Я</a:t>
                      </a:r>
                      <a:r>
                        <a:rPr lang="ru-RU" sz="2800" b="1" dirty="0" err="1" smtClean="0">
                          <a:solidFill>
                            <a:schemeClr val="tx1"/>
                          </a:solidFill>
                        </a:rPr>
                        <a:t>щий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>
                          <a:solidFill>
                            <a:schemeClr val="tx1"/>
                          </a:solidFill>
                        </a:rPr>
                        <a:t>уч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800" b="1" dirty="0" err="1" smtClean="0">
                          <a:solidFill>
                            <a:schemeClr val="tx1"/>
                          </a:solidFill>
                        </a:rPr>
                        <a:t>щий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з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800" b="1" dirty="0" err="1" smtClean="0"/>
                        <a:t>гнутый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взят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сервир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800" b="1" dirty="0" err="1" smtClean="0"/>
                        <a:t>ванный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с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800" b="1" dirty="0" err="1" smtClean="0"/>
                        <a:t>здан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пон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Я</a:t>
                      </a:r>
                      <a:r>
                        <a:rPr lang="ru-RU" sz="2800" b="1" dirty="0" err="1" smtClean="0"/>
                        <a:t>вший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п</a:t>
                      </a:r>
                      <a:r>
                        <a:rPr lang="ru-RU" sz="2800" b="1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800" b="1" dirty="0" err="1" smtClean="0"/>
                        <a:t>днятый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481328"/>
            <a:ext cx="8358246" cy="4525963"/>
          </a:xfrm>
        </p:spPr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Кричащий, вести, бегущий, устать, любить,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endParaRPr lang="ru-RU" sz="28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спасенный, кричать, принесший, забытый,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endParaRPr lang="ru-RU" sz="28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ведомый, бежать, уставший, спасти, любящий,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endParaRPr lang="ru-RU" sz="28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принести, забыть.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4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«БЮРО НАХОДОК» </a:t>
            </a: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???????</a:t>
            </a:r>
            <a:endParaRPr lang="ru-RU" sz="40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«БЮРО НАХОДОК» </a:t>
            </a:r>
            <a:r>
              <a:rPr lang="ru-RU" sz="4400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/>
            </a:r>
            <a:br>
              <a:rPr lang="ru-RU" sz="4400" dirty="0" smtClean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</a:rPr>
              <a:t>ГЛАГОЛ</a:t>
            </a:r>
            <a:endParaRPr lang="ru-RU" sz="4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Calibri" pitchFamily="34" charset="0"/>
              </a:rPr>
              <a:t>ПРИЧАСТИЕ</a:t>
            </a:r>
            <a:endParaRPr lang="ru-RU" sz="4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вести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устать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любить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кричать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бежать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спасти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принести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sz="28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забыть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47500" lnSpcReduction="20000"/>
          </a:bodyPr>
          <a:lstStyle/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вед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ый</a:t>
            </a: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уста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ВШ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ий</a:t>
            </a:r>
            <a:endParaRPr lang="ru-RU" sz="59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люб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ЯЩ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ий</a:t>
            </a: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крич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АЩ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ий</a:t>
            </a:r>
            <a:endParaRPr lang="ru-RU" sz="59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бег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УЩ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ий</a:t>
            </a:r>
            <a:endParaRPr lang="ru-RU" sz="59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ЁНН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ый</a:t>
            </a:r>
            <a:endParaRPr lang="ru-RU" sz="59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принес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ий</a:t>
            </a:r>
            <a:endParaRPr lang="ru-RU" sz="59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забы</a:t>
            </a:r>
            <a:r>
              <a:rPr lang="ru-RU" sz="5900" b="1" i="1" dirty="0" err="1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5900" i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ый</a:t>
            </a:r>
            <a:r>
              <a:rPr lang="ru-RU" sz="59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endParaRPr lang="ru-RU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endParaRPr lang="ru-RU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r>
              <a:rPr lang="ru-RU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endParaRPr lang="ru-RU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704850" algn="l"/>
              </a:tabLst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4000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Берег, </a:t>
            </a:r>
            <a:r>
              <a:rPr lang="ru-RU" sz="4000" b="1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(осветить) </a:t>
            </a:r>
            <a:r>
              <a:rPr lang="ru-RU" sz="40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прожектором, резко выделялся на темном фоне леса.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Прочитайте предложения,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 заменяя глаголы причастиями.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Берег, </a:t>
            </a:r>
            <a:r>
              <a:rPr lang="ru-RU" sz="4000" b="1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(осветить) </a:t>
            </a:r>
            <a:r>
              <a:rPr lang="ru-RU" sz="4000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прожектором, резко выделялся на темном фоне леса.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000" i="1" dirty="0" smtClean="0">
                <a:latin typeface="Calibri" pitchFamily="34" charset="0"/>
                <a:cs typeface="Calibri" pitchFamily="34" charset="0"/>
              </a:rPr>
              <a:t>  Берег, </a:t>
            </a:r>
            <a:r>
              <a:rPr lang="ru-RU" sz="40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освещённый</a:t>
            </a:r>
            <a:r>
              <a:rPr lang="ru-RU" sz="4000" i="1" dirty="0" smtClean="0">
                <a:latin typeface="Calibri" pitchFamily="34" charset="0"/>
                <a:cs typeface="Calibri" pitchFamily="34" charset="0"/>
              </a:rPr>
              <a:t> прожектором, резко выделялся на темном фоне леса.</a:t>
            </a:r>
            <a:endParaRPr lang="ru-RU" sz="40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осветить</a:t>
            </a:r>
            <a:r>
              <a:rPr lang="ru-RU" sz="40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освещённый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Прочитайте предложения,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  <a:t> заменяя глаголы причастиями.</a:t>
            </a:r>
            <a:br>
              <a:rPr lang="ru-RU" sz="4000" dirty="0" smtClean="0">
                <a:solidFill>
                  <a:srgbClr val="C00000"/>
                </a:solidFill>
                <a:latin typeface="Calibri" pitchFamily="34" charset="0"/>
              </a:rPr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264</TotalTime>
  <Words>403</Words>
  <Application>Microsoft Office PowerPoint</Application>
  <PresentationFormat>Экран (4:3)</PresentationFormat>
  <Paragraphs>210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Открытая</vt:lpstr>
      <vt:lpstr>Обобщение по теме «ПРИЧАСТИЕ»</vt:lpstr>
      <vt:lpstr>Слайд 2</vt:lpstr>
      <vt:lpstr>Слайд 3</vt:lpstr>
      <vt:lpstr>ОРФОЭПИЧЕСКИЙ ДИКТАНТ </vt:lpstr>
      <vt:lpstr>ОРФОЭПИЧЕСКИЙ ДИКТАНТ </vt:lpstr>
      <vt:lpstr> «БЮРО НАХОДОК»  ???????</vt:lpstr>
      <vt:lpstr>«БЮРО НАХОДОК»  </vt:lpstr>
      <vt:lpstr> Прочитайте предложения,  заменяя глаголы причастиями. </vt:lpstr>
      <vt:lpstr> Прочитайте предложения,  заменяя глаголы причастиями. </vt:lpstr>
      <vt:lpstr> Прочитайте предложения,  заменяя глаголы причастиями. </vt:lpstr>
      <vt:lpstr> Прочитайте предложения,  заменяя глаголы причастиями. </vt:lpstr>
      <vt:lpstr> Прочитайте предложения,  заменяя глаголы причастиями. </vt:lpstr>
      <vt:lpstr> Прочитайте предложения,  заменяя глаголы причастиями. </vt:lpstr>
      <vt:lpstr>«ДВОРЕЦ  СУФФИКСОВ»</vt:lpstr>
      <vt:lpstr>«ДВОРЕЦ  СУФФИКСОВ»</vt:lpstr>
      <vt:lpstr>ФИЗКУЛЬТМИНУТКА</vt:lpstr>
      <vt:lpstr>«КОРЗИНА ДЛЯ ПИКНИКА» </vt:lpstr>
      <vt:lpstr>«КОРЗИНА ДЛЯ ПИКНИКА». </vt:lpstr>
      <vt:lpstr>   «МОРФЕМНЫЙ КОНСТРУКТОР»  </vt:lpstr>
      <vt:lpstr>   «МОРФЕМНЫЙ КОНСТРУКТОР»  </vt:lpstr>
      <vt:lpstr>«ДРУЖБА»  </vt:lpstr>
      <vt:lpstr>«ДРУЖБА»  </vt:lpstr>
      <vt:lpstr>Слайд 23</vt:lpstr>
      <vt:lpstr>Слайд 24</vt:lpstr>
      <vt:lpstr>  СИНКВЕЙН </vt:lpstr>
      <vt:lpstr> ДОМАШНЕЕ  ЗАДАНИЕ 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ОБЖ</cp:lastModifiedBy>
  <cp:revision>38</cp:revision>
  <dcterms:created xsi:type="dcterms:W3CDTF">2020-11-09T22:19:51Z</dcterms:created>
  <dcterms:modified xsi:type="dcterms:W3CDTF">2020-11-11T07:49:18Z</dcterms:modified>
</cp:coreProperties>
</file>